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0" r:id="rId5"/>
    <p:sldId id="269" r:id="rId6"/>
    <p:sldId id="259" r:id="rId7"/>
    <p:sldId id="277" r:id="rId8"/>
    <p:sldId id="264" r:id="rId9"/>
    <p:sldId id="278" r:id="rId10"/>
    <p:sldId id="265" r:id="rId11"/>
    <p:sldId id="267" r:id="rId12"/>
    <p:sldId id="292" r:id="rId13"/>
    <p:sldId id="260" r:id="rId14"/>
    <p:sldId id="291" r:id="rId15"/>
    <p:sldId id="279" r:id="rId16"/>
    <p:sldId id="280" r:id="rId17"/>
    <p:sldId id="284" r:id="rId18"/>
    <p:sldId id="289" r:id="rId19"/>
    <p:sldId id="290" r:id="rId20"/>
    <p:sldId id="283" r:id="rId21"/>
    <p:sldId id="281" r:id="rId22"/>
    <p:sldId id="282" r:id="rId23"/>
    <p:sldId id="285" r:id="rId24"/>
    <p:sldId id="286" r:id="rId25"/>
    <p:sldId id="288" r:id="rId26"/>
    <p:sldId id="287" r:id="rId27"/>
    <p:sldId id="261" r:id="rId28"/>
    <p:sldId id="293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9225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B3C5B-4C66-4D55-9034-D2D84A306266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00991-62F4-4075-AB5D-C4A22DC412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770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3133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834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187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6298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536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993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175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5643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4161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2139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031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881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Musical score of a C-major scale. (b)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obtained from the score. (c) Audio recording of the C-major scale played on a piano. (d)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obtained from the audio recording.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977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946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436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50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71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00991-62F4-4075-AB5D-C4A22DC412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167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839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597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574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063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782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42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450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891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302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258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628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AAE01-23E8-40E7-B1F0-280FC6653163}" type="datetimeFigureOut">
              <a:rPr lang="es-CO" smtClean="0"/>
              <a:t>6/12/2016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80A0-CE6B-4CC9-83AA-1747AB4C85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38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www.elec.qmul.ac.uk/people/markp/2009/DaviesDegaraPlumbley09-evaluation-tr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uniajc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32" y="1144230"/>
            <a:ext cx="5750130" cy="24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182761" y="4336026"/>
            <a:ext cx="77281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u="sng" dirty="0" smtClean="0"/>
              <a:t>CARLOS FERRIN BOLAÑOS</a:t>
            </a:r>
          </a:p>
          <a:p>
            <a:pPr algn="ctr"/>
            <a:r>
              <a:rPr lang="es-CO" u="sng" dirty="0" smtClean="0"/>
              <a:t>PROFESOR INVITADO</a:t>
            </a:r>
          </a:p>
          <a:p>
            <a:pPr algn="ctr"/>
            <a:endParaRPr lang="es-CO" dirty="0"/>
          </a:p>
          <a:p>
            <a:pPr algn="ctr"/>
            <a:r>
              <a:rPr lang="es-CO" b="1" dirty="0" smtClean="0"/>
              <a:t>DESARROLLO DE ALGORITMOS  DE MUSIC INFORMATION RETRIEVAL (MIR) EN EL MARCO DEL PROYECTO: </a:t>
            </a:r>
            <a:r>
              <a:rPr lang="es-CO" b="1" dirty="0" smtClean="0">
                <a:solidFill>
                  <a:srgbClr val="0070C0"/>
                </a:solidFill>
              </a:rPr>
              <a:t>OPTIMIZACIÓN DE PROCESOS DE PRODUCCIÓN DE MÚSICA POP, BASADO EN MODELOS COMPUTACIONALES </a:t>
            </a:r>
            <a:endParaRPr lang="es-CO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7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1023687" y="17806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GOLPES (BEAT)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831181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2</a:t>
            </a:r>
            <a:endParaRPr lang="es-CO" sz="28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638675" y="2281671"/>
            <a:ext cx="532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UNIDAD BÁSICA DE TIEMPO</a:t>
            </a:r>
            <a:endParaRPr lang="es-CO" dirty="0"/>
          </a:p>
        </p:txBody>
      </p:sp>
      <p:pic>
        <p:nvPicPr>
          <p:cNvPr id="6" name="Picture 2" descr="https://upload.wikimedia.org/wikipedia/commons/thumb/8/82/Metric_levels.svg/1460px-Metric_levels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r="32948" b="36750"/>
          <a:stretch/>
        </p:blipFill>
        <p:spPr bwMode="auto">
          <a:xfrm>
            <a:off x="3898899" y="3880284"/>
            <a:ext cx="3838401" cy="183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/>
          <p:cNvCxnSpPr/>
          <p:nvPr/>
        </p:nvCxnSpPr>
        <p:spPr>
          <a:xfrm>
            <a:off x="7391400" y="5410200"/>
            <a:ext cx="1422400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9210501" y="5225534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BEAT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7081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1023687" y="17806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GOLPES (BEAT)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831181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2</a:t>
            </a:r>
            <a:endParaRPr lang="es-CO" sz="2800" b="1" dirty="0"/>
          </a:p>
        </p:txBody>
      </p:sp>
      <p:pic>
        <p:nvPicPr>
          <p:cNvPr id="5122" name="Picture 2" descr="Resultado de imagen para BEAT TRAC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81" y="3429001"/>
            <a:ext cx="6488494" cy="27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5835771" y="2190512"/>
            <a:ext cx="432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00B0F0"/>
                </a:solidFill>
              </a:rPr>
              <a:t>Vector: </a:t>
            </a:r>
            <a:r>
              <a:rPr lang="es-CO" dirty="0" err="1" smtClean="0"/>
              <a:t>Array</a:t>
            </a:r>
            <a:r>
              <a:rPr lang="es-CO" dirty="0" smtClean="0"/>
              <a:t> 1D de 64 bit (</a:t>
            </a:r>
            <a:r>
              <a:rPr lang="es-CO" dirty="0" err="1" smtClean="0"/>
              <a:t>double</a:t>
            </a:r>
            <a:r>
              <a:rPr lang="es-CO" dirty="0" smtClean="0"/>
              <a:t>)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5835771" y="3429001"/>
                <a:ext cx="427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771" y="3429001"/>
                <a:ext cx="42755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7168775" y="3429001"/>
                <a:ext cx="432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775" y="3429001"/>
                <a:ext cx="43287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9764168" y="3429001"/>
                <a:ext cx="465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68" y="3429001"/>
                <a:ext cx="46564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/>
              <p:cNvSpPr/>
              <p:nvPr/>
            </p:nvSpPr>
            <p:spPr>
              <a:xfrm>
                <a:off x="8247888" y="3374137"/>
                <a:ext cx="7782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s-CO" sz="2400" dirty="0"/>
              </a:p>
            </p:txBody>
          </p:sp>
        </mc:Choice>
        <mc:Fallback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888" y="3374137"/>
                <a:ext cx="77823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SOFTWARE</a:t>
            </a:r>
            <a:endParaRPr lang="es-CO" dirty="0"/>
          </a:p>
        </p:txBody>
      </p:sp>
      <p:pic>
        <p:nvPicPr>
          <p:cNvPr id="7170" name="Picture 2" descr="Resultado de imagen para lengua y literatu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17" y="2436996"/>
            <a:ext cx="1122871" cy="9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731" t="1248" r="2032" b="1084"/>
          <a:stretch/>
        </p:blipFill>
        <p:spPr>
          <a:xfrm>
            <a:off x="7567307" y="1296716"/>
            <a:ext cx="1059504" cy="1057732"/>
          </a:xfrm>
          <a:prstGeom prst="rect">
            <a:avLst/>
          </a:prstGeom>
        </p:spPr>
      </p:pic>
      <p:pic>
        <p:nvPicPr>
          <p:cNvPr id="7176" name="Picture 8" descr="Resultado de imagen para dataset musi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67" y="2860674"/>
            <a:ext cx="2046384" cy="9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para datase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921" y="3216169"/>
            <a:ext cx="634691" cy="6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915" y="1634538"/>
            <a:ext cx="601064" cy="499968"/>
          </a:xfrm>
          <a:prstGeom prst="rect">
            <a:avLst/>
          </a:prstGeom>
        </p:spPr>
      </p:pic>
      <p:pic>
        <p:nvPicPr>
          <p:cNvPr id="12" name="Picture 2" descr="Resultado de imagen para PYTH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07" y="724305"/>
            <a:ext cx="559731" cy="5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para c++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96" y="1513922"/>
            <a:ext cx="958510" cy="6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4794" y="3609028"/>
            <a:ext cx="902200" cy="897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8" name="Picture 10" descr="Imagen relacionad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53" y="3609028"/>
            <a:ext cx="1766111" cy="9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Resultado de imagen para IEe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17" y="2860674"/>
            <a:ext cx="1400715" cy="4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magen relacionada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30824" r="10524" b="48369"/>
          <a:stretch/>
        </p:blipFill>
        <p:spPr bwMode="auto">
          <a:xfrm>
            <a:off x="1039215" y="2439389"/>
            <a:ext cx="1760707" cy="3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Resultado de imagen para confusion matrix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690" y="4871505"/>
            <a:ext cx="2139844" cy="15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Resultado de imagen para metrics 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68" y="4485602"/>
            <a:ext cx="1165933" cy="11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9849661" y="5155502"/>
            <a:ext cx="167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Métricas de Evaluación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9932953" y="3074872"/>
            <a:ext cx="150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 smtClean="0"/>
              <a:t>Datasets</a:t>
            </a:r>
            <a:r>
              <a:rPr lang="es-CO" dirty="0" smtClean="0"/>
              <a:t> Musicales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10016247" y="1640575"/>
            <a:ext cx="150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Lenguajes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Bibliotecas</a:t>
            </a:r>
            <a:endParaRPr lang="es-CO" dirty="0"/>
          </a:p>
        </p:txBody>
      </p:sp>
      <p:sp>
        <p:nvSpPr>
          <p:cNvPr id="7" name="Flecha derecha 6"/>
          <p:cNvSpPr/>
          <p:nvPr/>
        </p:nvSpPr>
        <p:spPr>
          <a:xfrm>
            <a:off x="4902740" y="2927073"/>
            <a:ext cx="1673158" cy="132391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0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SOFTWARE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62" y="1495081"/>
            <a:ext cx="2386321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526" y="1495081"/>
            <a:ext cx="7191356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097" y="1495080"/>
            <a:ext cx="7191356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4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50" y="1456170"/>
            <a:ext cx="2386321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480" y="1359952"/>
            <a:ext cx="5125402" cy="5052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Elipse 11"/>
          <p:cNvSpPr/>
          <p:nvPr/>
        </p:nvSpPr>
        <p:spPr>
          <a:xfrm>
            <a:off x="1439694" y="2393004"/>
            <a:ext cx="243191" cy="27237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15" name="Elipse 14"/>
          <p:cNvSpPr/>
          <p:nvPr/>
        </p:nvSpPr>
        <p:spPr>
          <a:xfrm>
            <a:off x="5623884" y="1241784"/>
            <a:ext cx="243191" cy="27237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cxnSp>
        <p:nvCxnSpPr>
          <p:cNvPr id="14" name="Conector angular 13"/>
          <p:cNvCxnSpPr>
            <a:endCxn id="11" idx="1"/>
          </p:cNvCxnSpPr>
          <p:nvPr/>
        </p:nvCxnSpPr>
        <p:spPr>
          <a:xfrm>
            <a:off x="2811294" y="2821021"/>
            <a:ext cx="2934186" cy="1065143"/>
          </a:xfrm>
          <a:prstGeom prst="bent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SOFTWARE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3323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50" y="1456170"/>
            <a:ext cx="2386321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9" y="1456170"/>
            <a:ext cx="4389121" cy="49562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lipse 5"/>
          <p:cNvSpPr/>
          <p:nvPr/>
        </p:nvSpPr>
        <p:spPr>
          <a:xfrm>
            <a:off x="1507787" y="3258766"/>
            <a:ext cx="243191" cy="27237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7" name="Elipse 6"/>
          <p:cNvSpPr/>
          <p:nvPr/>
        </p:nvSpPr>
        <p:spPr>
          <a:xfrm>
            <a:off x="6096000" y="1319983"/>
            <a:ext cx="243191" cy="27237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cxnSp>
        <p:nvCxnSpPr>
          <p:cNvPr id="5" name="Conector angular 4"/>
          <p:cNvCxnSpPr>
            <a:endCxn id="3" idx="1"/>
          </p:cNvCxnSpPr>
          <p:nvPr/>
        </p:nvCxnSpPr>
        <p:spPr>
          <a:xfrm>
            <a:off x="2830749" y="3531140"/>
            <a:ext cx="3417650" cy="403133"/>
          </a:xfrm>
          <a:prstGeom prst="bent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SOFTWARE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52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 smtClean="0"/>
              <a:t>MIR: BEATS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951381" y="3103124"/>
            <a:ext cx="2013625" cy="109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MIR</a:t>
            </a:r>
            <a:endParaRPr lang="es-CO" sz="4000" dirty="0">
              <a:solidFill>
                <a:schemeClr val="tx1"/>
              </a:solidFill>
            </a:endParaRPr>
          </a:p>
        </p:txBody>
      </p:sp>
      <p:pic>
        <p:nvPicPr>
          <p:cNvPr id="9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044" y="2918821"/>
            <a:ext cx="601629" cy="601629"/>
          </a:xfrm>
          <a:prstGeom prst="rect">
            <a:avLst/>
          </a:prstGeom>
        </p:spPr>
      </p:pic>
      <p:pic>
        <p:nvPicPr>
          <p:cNvPr id="11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97" y="2870182"/>
            <a:ext cx="698905" cy="698905"/>
          </a:xfrm>
          <a:prstGeom prst="rect">
            <a:avLst/>
          </a:prstGeom>
        </p:spPr>
      </p:pic>
      <p:pic>
        <p:nvPicPr>
          <p:cNvPr id="12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044" y="3834924"/>
            <a:ext cx="601629" cy="601629"/>
          </a:xfrm>
          <a:prstGeom prst="rect">
            <a:avLst/>
          </a:prstGeom>
        </p:spPr>
      </p:pic>
      <p:pic>
        <p:nvPicPr>
          <p:cNvPr id="13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97" y="3786285"/>
            <a:ext cx="698905" cy="698905"/>
          </a:xfrm>
          <a:prstGeom prst="rect">
            <a:avLst/>
          </a:prstGeom>
        </p:spPr>
      </p:pic>
      <p:cxnSp>
        <p:nvCxnSpPr>
          <p:cNvPr id="18" name="Conector angular 17"/>
          <p:cNvCxnSpPr/>
          <p:nvPr/>
        </p:nvCxnSpPr>
        <p:spPr>
          <a:xfrm>
            <a:off x="3335102" y="3219634"/>
            <a:ext cx="1616279" cy="143326"/>
          </a:xfrm>
          <a:prstGeom prst="bentConnector3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9" idx="3"/>
          </p:cNvCxnSpPr>
          <p:nvPr/>
        </p:nvCxnSpPr>
        <p:spPr>
          <a:xfrm>
            <a:off x="1671673" y="3219636"/>
            <a:ext cx="3279708" cy="303411"/>
          </a:xfrm>
          <a:prstGeom prst="bentConnector3">
            <a:avLst>
              <a:gd name="adj1" fmla="val 11738"/>
            </a:avLst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/>
          <p:cNvCxnSpPr/>
          <p:nvPr/>
        </p:nvCxnSpPr>
        <p:spPr>
          <a:xfrm flipV="1">
            <a:off x="3335102" y="3952240"/>
            <a:ext cx="1616279" cy="183497"/>
          </a:xfrm>
          <a:prstGeom prst="bentConnector3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12" idx="3"/>
          </p:cNvCxnSpPr>
          <p:nvPr/>
        </p:nvCxnSpPr>
        <p:spPr>
          <a:xfrm flipV="1">
            <a:off x="1671673" y="3784948"/>
            <a:ext cx="3279708" cy="350791"/>
          </a:xfrm>
          <a:prstGeom prst="bentConnector3">
            <a:avLst>
              <a:gd name="adj1" fmla="val 11738"/>
            </a:avLst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7821180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MEDIR LA DIFERENCIA</a:t>
            </a:r>
            <a:endParaRPr lang="es-CO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805900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PREPARACIÓN DEL DATASET</a:t>
            </a:r>
            <a:endParaRPr lang="es-CO" b="1" dirty="0"/>
          </a:p>
        </p:txBody>
      </p:sp>
      <p:sp>
        <p:nvSpPr>
          <p:cNvPr id="54" name="Rectángulo redondeado 53"/>
          <p:cNvSpPr/>
          <p:nvPr/>
        </p:nvSpPr>
        <p:spPr>
          <a:xfrm>
            <a:off x="373398" y="2538220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 ={1,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373398" y="453516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 ={1.1,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2407983" y="2538220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 ={0.9, 1.8,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2407983" y="453516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 ={1.1, 2.0, …, 3.1}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9753992" y="253497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B3’ ={1.1,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9753992" y="4531918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B4’ ={1,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5" name="Rectángulo redondeado 64"/>
          <p:cNvSpPr/>
          <p:nvPr/>
        </p:nvSpPr>
        <p:spPr>
          <a:xfrm>
            <a:off x="7653908" y="253497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B1’ ={1.0, 1.9,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6" name="Rectángulo redondeado 65"/>
          <p:cNvSpPr/>
          <p:nvPr/>
        </p:nvSpPr>
        <p:spPr>
          <a:xfrm>
            <a:off x="7653908" y="4531918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B2’ ={1.1, 2.0, …, 3.0} s</a:t>
            </a:r>
            <a:endParaRPr lang="es-CO" sz="1400" dirty="0">
              <a:solidFill>
                <a:schemeClr val="tx1"/>
              </a:solidFill>
            </a:endParaRPr>
          </a:p>
        </p:txBody>
      </p:sp>
      <p:cxnSp>
        <p:nvCxnSpPr>
          <p:cNvPr id="68" name="Conector angular 67"/>
          <p:cNvCxnSpPr>
            <a:endCxn id="65" idx="2"/>
          </p:cNvCxnSpPr>
          <p:nvPr/>
        </p:nvCxnSpPr>
        <p:spPr>
          <a:xfrm flipV="1">
            <a:off x="6965006" y="2866934"/>
            <a:ext cx="1616021" cy="424363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angular 69"/>
          <p:cNvCxnSpPr>
            <a:endCxn id="66" idx="0"/>
          </p:cNvCxnSpPr>
          <p:nvPr/>
        </p:nvCxnSpPr>
        <p:spPr>
          <a:xfrm>
            <a:off x="6965006" y="4043180"/>
            <a:ext cx="1616021" cy="488738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/>
          <p:cNvCxnSpPr>
            <a:endCxn id="63" idx="2"/>
          </p:cNvCxnSpPr>
          <p:nvPr/>
        </p:nvCxnSpPr>
        <p:spPr>
          <a:xfrm flipV="1">
            <a:off x="6965006" y="2866934"/>
            <a:ext cx="3716105" cy="588123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angular 73"/>
          <p:cNvCxnSpPr>
            <a:endCxn id="64" idx="0"/>
          </p:cNvCxnSpPr>
          <p:nvPr/>
        </p:nvCxnSpPr>
        <p:spPr>
          <a:xfrm>
            <a:off x="6965006" y="3834924"/>
            <a:ext cx="3716105" cy="696994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6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7694 -0.06852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64" y="-342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43021 -0.0685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-342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125 L 0.77188 0.0736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11" y="305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43021 0.07014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8182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8182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8182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2" grpId="0"/>
      <p:bldP spid="53" grpId="0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3" grpId="0" animBg="1"/>
      <p:bldP spid="64" grpId="0" animBg="1"/>
      <p:bldP spid="65" grpId="0" animBg="1"/>
      <p:bldP spid="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/>
              <a:t>MIR: BEATS</a:t>
            </a:r>
            <a:endParaRPr lang="es-CO" dirty="0"/>
          </a:p>
        </p:txBody>
      </p:sp>
      <p:pic>
        <p:nvPicPr>
          <p:cNvPr id="9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044" y="2918821"/>
            <a:ext cx="601629" cy="601629"/>
          </a:xfrm>
          <a:prstGeom prst="rect">
            <a:avLst/>
          </a:prstGeom>
        </p:spPr>
      </p:pic>
      <p:pic>
        <p:nvPicPr>
          <p:cNvPr id="11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97" y="2870182"/>
            <a:ext cx="698905" cy="698905"/>
          </a:xfrm>
          <a:prstGeom prst="rect">
            <a:avLst/>
          </a:prstGeom>
        </p:spPr>
      </p:pic>
      <p:pic>
        <p:nvPicPr>
          <p:cNvPr id="12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044" y="3834924"/>
            <a:ext cx="601629" cy="601629"/>
          </a:xfrm>
          <a:prstGeom prst="rect">
            <a:avLst/>
          </a:prstGeom>
        </p:spPr>
      </p:pic>
      <p:pic>
        <p:nvPicPr>
          <p:cNvPr id="13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97" y="3786285"/>
            <a:ext cx="698905" cy="698905"/>
          </a:xfrm>
          <a:prstGeom prst="rect">
            <a:avLst/>
          </a:prstGeom>
        </p:spPr>
      </p:pic>
      <p:sp>
        <p:nvSpPr>
          <p:cNvPr id="53" name="CuadroTexto 52"/>
          <p:cNvSpPr txBox="1"/>
          <p:nvPr/>
        </p:nvSpPr>
        <p:spPr>
          <a:xfrm>
            <a:off x="805900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PREPARACIÓN DEL DATASET</a:t>
            </a:r>
            <a:endParaRPr lang="es-CO" b="1" dirty="0"/>
          </a:p>
        </p:txBody>
      </p:sp>
      <p:sp>
        <p:nvSpPr>
          <p:cNvPr id="54" name="Rectángulo redondeado 53"/>
          <p:cNvSpPr/>
          <p:nvPr/>
        </p:nvSpPr>
        <p:spPr>
          <a:xfrm>
            <a:off x="373398" y="2538220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 ={1,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373398" y="453516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 ={1.1,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2407983" y="2538220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 ={0.9, 1.8,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2407983" y="453516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 ={1.1, 2.0, …, 3.1}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029201" y="2362453"/>
            <a:ext cx="591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 smtClean="0">
                <a:solidFill>
                  <a:srgbClr val="0070C0"/>
                </a:solidFill>
              </a:rPr>
              <a:t>FORMATO DE AUDIO: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16 Bit, 44100 Hz.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Mono.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Codificación WAV.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Nombrar los TXT con el mismo nombre del audio y finalizar con la palabra “beat”: Ej. Guitarra1.wav – Guitarra1_beat.txt.</a:t>
            </a:r>
            <a:endParaRPr lang="es-CO" dirty="0"/>
          </a:p>
          <a:p>
            <a:pPr algn="just"/>
            <a:r>
              <a:rPr lang="es-CO" b="1" dirty="0" smtClean="0">
                <a:solidFill>
                  <a:srgbClr val="0070C0"/>
                </a:solidFill>
              </a:rPr>
              <a:t>COLLECCIÓN: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100  Piezas de audio renderizadas de MIDI (Sintetizador MIDI </a:t>
            </a:r>
            <a:r>
              <a:rPr lang="es-CO" i="1" dirty="0" smtClean="0"/>
              <a:t>Timidity</a:t>
            </a:r>
            <a:r>
              <a:rPr lang="es-CO" dirty="0" smtClean="0"/>
              <a:t>).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Garantizar que durante los primeros 30 segundos se garantice la presencia de la clave antes de entrar a modulación de clave.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240" y="2342475"/>
            <a:ext cx="902200" cy="897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Resultado de imagen para tx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0" y="2308032"/>
            <a:ext cx="363098" cy="36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sultado de imagen para tx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04" y="2293669"/>
            <a:ext cx="363098" cy="36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do de imagen para tx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" y="4282425"/>
            <a:ext cx="363098" cy="36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esultado de imagen para tx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76" y="4268062"/>
            <a:ext cx="363098" cy="36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5128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8182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8182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8182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8182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adroTexto 51"/>
          <p:cNvSpPr txBox="1"/>
          <p:nvPr/>
        </p:nvSpPr>
        <p:spPr>
          <a:xfrm>
            <a:off x="7564179" y="5657225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MEDIR LA DIFERENCIA</a:t>
            </a:r>
            <a:endParaRPr lang="es-CO" b="1" dirty="0"/>
          </a:p>
        </p:txBody>
      </p:sp>
      <p:sp>
        <p:nvSpPr>
          <p:cNvPr id="54" name="Rectángulo redondeado 53"/>
          <p:cNvSpPr/>
          <p:nvPr/>
        </p:nvSpPr>
        <p:spPr>
          <a:xfrm>
            <a:off x="9007032" y="268579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 ={1,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9026050" y="4892447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 ={1.1,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6894922" y="268579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 ={0.9, 1.8,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6907810" y="4892447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 ={1.1, 2.0, …, 3.1}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8994145" y="3208577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B3’ ={1.1,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9007894" y="443438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B4’ ={1,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5" name="Rectángulo redondeado 64"/>
          <p:cNvSpPr/>
          <p:nvPr/>
        </p:nvSpPr>
        <p:spPr>
          <a:xfrm>
            <a:off x="6894061" y="3208577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B1’ ={1.0, 1.9,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6" name="Rectángulo redondeado 65"/>
          <p:cNvSpPr/>
          <p:nvPr/>
        </p:nvSpPr>
        <p:spPr>
          <a:xfrm>
            <a:off x="6907810" y="443438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B2’ ={1.1, 2.0, …, 3.0} s</a:t>
            </a:r>
            <a:endParaRPr lang="es-CO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/>
              <p:cNvSpPr txBox="1"/>
              <p:nvPr/>
            </p:nvSpPr>
            <p:spPr>
              <a:xfrm>
                <a:off x="2537112" y="3540539"/>
                <a:ext cx="136710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12" y="3540539"/>
                <a:ext cx="1367106" cy="7789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/>
              <p:cNvSpPr/>
              <p:nvPr/>
            </p:nvSpPr>
            <p:spPr>
              <a:xfrm>
                <a:off x="6420523" y="2885455"/>
                <a:ext cx="455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23" y="2885455"/>
                <a:ext cx="45538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ángulo 30"/>
              <p:cNvSpPr/>
              <p:nvPr/>
            </p:nvSpPr>
            <p:spPr>
              <a:xfrm>
                <a:off x="10880287" y="2916189"/>
                <a:ext cx="460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87" y="2916189"/>
                <a:ext cx="46070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ángulo 31"/>
              <p:cNvSpPr/>
              <p:nvPr/>
            </p:nvSpPr>
            <p:spPr>
              <a:xfrm>
                <a:off x="6408331" y="4611195"/>
                <a:ext cx="460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331" y="4611195"/>
                <a:ext cx="4607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ángulo 32"/>
              <p:cNvSpPr/>
              <p:nvPr/>
            </p:nvSpPr>
            <p:spPr>
              <a:xfrm>
                <a:off x="10932169" y="4611195"/>
                <a:ext cx="450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169" y="4611195"/>
                <a:ext cx="45082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/>
              <a:t>MIR: BEATS</a:t>
            </a:r>
            <a:endParaRPr lang="es-CO" dirty="0"/>
          </a:p>
        </p:txBody>
      </p:sp>
      <p:sp>
        <p:nvSpPr>
          <p:cNvPr id="10" name="Flecha izquierda 9"/>
          <p:cNvSpPr/>
          <p:nvPr/>
        </p:nvSpPr>
        <p:spPr>
          <a:xfrm>
            <a:off x="5272391" y="3634026"/>
            <a:ext cx="729575" cy="5919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929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278 L -2.5E-6 0.153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7" grpId="0"/>
      <p:bldP spid="31" grpId="0"/>
      <p:bldP spid="32" grpId="0"/>
      <p:bldP spid="33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adroTexto 51"/>
          <p:cNvSpPr txBox="1"/>
          <p:nvPr/>
        </p:nvSpPr>
        <p:spPr>
          <a:xfrm>
            <a:off x="7564179" y="5657225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MEDIR LA DIFERENCIA</a:t>
            </a:r>
            <a:endParaRPr lang="es-CO" b="1" dirty="0"/>
          </a:p>
        </p:txBody>
      </p:sp>
      <p:sp>
        <p:nvSpPr>
          <p:cNvPr id="54" name="Rectángulo redondeado 53"/>
          <p:cNvSpPr/>
          <p:nvPr/>
        </p:nvSpPr>
        <p:spPr>
          <a:xfrm>
            <a:off x="9007032" y="268579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 ={1,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9026050" y="4892447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 ={1.1,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6894922" y="2685796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 ={0.9, 1.8,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6907810" y="4892447"/>
            <a:ext cx="1854237" cy="3319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 ={1.1, 2.0, …, 3.1}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8994145" y="3208577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B3’ ={1.1, 2, …, 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9007894" y="443438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B4’ ={1, 2.2, …, 3.3}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5" name="Rectángulo redondeado 64"/>
          <p:cNvSpPr/>
          <p:nvPr/>
        </p:nvSpPr>
        <p:spPr>
          <a:xfrm>
            <a:off x="6894061" y="3208577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B1’ ={1.0, 1.9, …, 2.7}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66" name="Rectángulo redondeado 65"/>
          <p:cNvSpPr/>
          <p:nvPr/>
        </p:nvSpPr>
        <p:spPr>
          <a:xfrm>
            <a:off x="6907810" y="4434382"/>
            <a:ext cx="1854237" cy="33196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B2’ ={1.1, 2.0, …, 3.0} s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73221" y="5564892"/>
            <a:ext cx="3694889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M. E. P. Davies, N. Degara and M. D. Plumbley. "Evaluation methods for musical audio beat tracking algorithms". </a:t>
            </a:r>
            <a:r>
              <a:rPr kumimoji="0" lang="es-CO" altLang="es-CO" sz="1000" b="0" i="1" u="none" strike="noStrike" cap="none" normalizeH="0" baseline="0" smtClean="0">
                <a:ln>
                  <a:noFill/>
                </a:ln>
                <a:solidFill>
                  <a:srgbClr val="3366BB"/>
                </a:solidFill>
                <a:effectLst/>
                <a:latin typeface="Arial Unicode MS" panose="020B0604020202020204" pitchFamily="34" charset="-128"/>
                <a:hlinkClick r:id="rId3"/>
              </a:rPr>
              <a:t>Technical Report C4DM-TR-09-06</a:t>
            </a:r>
            <a:r>
              <a:rPr kumimoji="0" lang="es-CO" altLang="es-CO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. This link now works! :)</a:t>
            </a:r>
            <a:r>
              <a:rPr kumimoji="0" lang="es-CO" altLang="es-CO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29383" y="2134360"/>
            <a:ext cx="294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/>
              <a:t>F-</a:t>
            </a:r>
            <a:r>
              <a:rPr lang="es-CO" sz="3200" b="1" dirty="0" err="1" smtClean="0"/>
              <a:t>measure</a:t>
            </a:r>
            <a:endParaRPr lang="es-CO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uadroTexto 28"/>
              <p:cNvSpPr txBox="1"/>
              <p:nvPr/>
            </p:nvSpPr>
            <p:spPr>
              <a:xfrm>
                <a:off x="2419569" y="4558534"/>
                <a:ext cx="136710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Cuadro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569" y="4558534"/>
                <a:ext cx="1367106" cy="778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/>
              <p:cNvSpPr/>
              <p:nvPr/>
            </p:nvSpPr>
            <p:spPr>
              <a:xfrm>
                <a:off x="6420523" y="2885455"/>
                <a:ext cx="455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23" y="2885455"/>
                <a:ext cx="45538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ángulo 30"/>
              <p:cNvSpPr/>
              <p:nvPr/>
            </p:nvSpPr>
            <p:spPr>
              <a:xfrm>
                <a:off x="10880287" y="2916189"/>
                <a:ext cx="460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87" y="2916189"/>
                <a:ext cx="4607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ángulo 31"/>
              <p:cNvSpPr/>
              <p:nvPr/>
            </p:nvSpPr>
            <p:spPr>
              <a:xfrm>
                <a:off x="6408331" y="4611195"/>
                <a:ext cx="460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331" y="4611195"/>
                <a:ext cx="46070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ángulo 32"/>
              <p:cNvSpPr/>
              <p:nvPr/>
            </p:nvSpPr>
            <p:spPr>
              <a:xfrm>
                <a:off x="10932169" y="4611195"/>
                <a:ext cx="450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169" y="4611195"/>
                <a:ext cx="45082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uadroTexto 33"/>
              <p:cNvSpPr txBox="1"/>
              <p:nvPr/>
            </p:nvSpPr>
            <p:spPr>
              <a:xfrm>
                <a:off x="1437026" y="2840110"/>
                <a:ext cx="3332194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4" name="Cuadro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026" y="2840110"/>
                <a:ext cx="3332194" cy="56900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echa abajo 7"/>
          <p:cNvSpPr/>
          <p:nvPr/>
        </p:nvSpPr>
        <p:spPr>
          <a:xfrm>
            <a:off x="2821020" y="3737000"/>
            <a:ext cx="564205" cy="465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/>
              <a:t>MIR: BEATS</a:t>
            </a:r>
            <a:endParaRPr lang="es-CO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00" y="1864285"/>
            <a:ext cx="902200" cy="897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1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CONTENIDO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8911" y="2175581"/>
            <a:ext cx="5675489" cy="28366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CO" sz="4000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4000" dirty="0" smtClean="0"/>
              <a:t>Objetivos de la asesoría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4000" dirty="0" smtClean="0"/>
              <a:t>Propuesta de Trabajo</a:t>
            </a:r>
          </a:p>
          <a:p>
            <a:pPr marL="514350" indent="-514350">
              <a:buFont typeface="+mj-lt"/>
              <a:buAutoNum type="arabicPeriod"/>
            </a:pPr>
            <a:r>
              <a:rPr lang="es-CO" sz="4000" dirty="0" smtClean="0"/>
              <a:t>Bibliografía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2323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 smtClean="0"/>
              <a:t>MIR: TONOS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717915" y="3103124"/>
            <a:ext cx="2013625" cy="1099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MIR</a:t>
            </a:r>
            <a:endParaRPr lang="es-CO" sz="4000" dirty="0">
              <a:solidFill>
                <a:schemeClr val="tx1"/>
              </a:solidFill>
            </a:endParaRPr>
          </a:p>
        </p:txBody>
      </p:sp>
      <p:pic>
        <p:nvPicPr>
          <p:cNvPr id="9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2960" y="2918821"/>
            <a:ext cx="601629" cy="601629"/>
          </a:xfrm>
          <a:prstGeom prst="rect">
            <a:avLst/>
          </a:prstGeom>
        </p:spPr>
      </p:pic>
      <p:pic>
        <p:nvPicPr>
          <p:cNvPr id="11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2731" y="2870182"/>
            <a:ext cx="698905" cy="698905"/>
          </a:xfrm>
          <a:prstGeom prst="rect">
            <a:avLst/>
          </a:prstGeom>
        </p:spPr>
      </p:pic>
      <p:pic>
        <p:nvPicPr>
          <p:cNvPr id="12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2960" y="3834924"/>
            <a:ext cx="601629" cy="601629"/>
          </a:xfrm>
          <a:prstGeom prst="rect">
            <a:avLst/>
          </a:prstGeom>
        </p:spPr>
      </p:pic>
      <p:pic>
        <p:nvPicPr>
          <p:cNvPr id="13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2731" y="3786285"/>
            <a:ext cx="698905" cy="698905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142254" y="243121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 #</a:t>
            </a:r>
            <a:endParaRPr lang="es-CO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2391515" y="243121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</a:t>
            </a:r>
            <a:endParaRPr lang="es-CO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1142254" y="4571065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 #</a:t>
            </a:r>
            <a:endParaRPr lang="es-CO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2391514" y="457106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cxnSp>
        <p:nvCxnSpPr>
          <p:cNvPr id="18" name="Conector angular 17"/>
          <p:cNvCxnSpPr/>
          <p:nvPr/>
        </p:nvCxnSpPr>
        <p:spPr>
          <a:xfrm>
            <a:off x="3101636" y="3219634"/>
            <a:ext cx="1616279" cy="143326"/>
          </a:xfrm>
          <a:prstGeom prst="bentConnector3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9" idx="3"/>
          </p:cNvCxnSpPr>
          <p:nvPr/>
        </p:nvCxnSpPr>
        <p:spPr>
          <a:xfrm>
            <a:off x="1924589" y="3219636"/>
            <a:ext cx="2793326" cy="309279"/>
          </a:xfrm>
          <a:prstGeom prst="bentConnector3">
            <a:avLst>
              <a:gd name="adj1" fmla="val 13118"/>
            </a:avLst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r 22"/>
          <p:cNvCxnSpPr/>
          <p:nvPr/>
        </p:nvCxnSpPr>
        <p:spPr>
          <a:xfrm flipV="1">
            <a:off x="3101636" y="3952240"/>
            <a:ext cx="1616279" cy="183497"/>
          </a:xfrm>
          <a:prstGeom prst="bentConnector3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r 24"/>
          <p:cNvCxnSpPr>
            <a:stCxn id="12" idx="3"/>
          </p:cNvCxnSpPr>
          <p:nvPr/>
        </p:nvCxnSpPr>
        <p:spPr>
          <a:xfrm flipV="1">
            <a:off x="1924589" y="3786285"/>
            <a:ext cx="2793326" cy="349454"/>
          </a:xfrm>
          <a:prstGeom prst="bentConnector3">
            <a:avLst>
              <a:gd name="adj1" fmla="val 13082"/>
            </a:avLst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/>
          <p:cNvSpPr/>
          <p:nvPr/>
        </p:nvSpPr>
        <p:spPr>
          <a:xfrm>
            <a:off x="8220748" y="2431214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 #</a:t>
            </a:r>
            <a:endParaRPr lang="es-CO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9470009" y="2431214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 #</a:t>
            </a:r>
            <a:endParaRPr lang="es-CO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8220748" y="4571065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9470008" y="4571064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cxnSp>
        <p:nvCxnSpPr>
          <p:cNvPr id="32" name="Conector angular 31"/>
          <p:cNvCxnSpPr>
            <a:endCxn id="27" idx="1"/>
          </p:cNvCxnSpPr>
          <p:nvPr/>
        </p:nvCxnSpPr>
        <p:spPr>
          <a:xfrm flipV="1">
            <a:off x="6731540" y="2611176"/>
            <a:ext cx="1489208" cy="676773"/>
          </a:xfrm>
          <a:prstGeom prst="bentConnector3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angular 33"/>
          <p:cNvCxnSpPr>
            <a:endCxn id="29" idx="1"/>
          </p:cNvCxnSpPr>
          <p:nvPr/>
        </p:nvCxnSpPr>
        <p:spPr>
          <a:xfrm>
            <a:off x="6731540" y="4046706"/>
            <a:ext cx="1489208" cy="704321"/>
          </a:xfrm>
          <a:prstGeom prst="bentConnector3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r 35"/>
          <p:cNvCxnSpPr>
            <a:endCxn id="28" idx="2"/>
          </p:cNvCxnSpPr>
          <p:nvPr/>
        </p:nvCxnSpPr>
        <p:spPr>
          <a:xfrm flipV="1">
            <a:off x="6731540" y="2791137"/>
            <a:ext cx="3219989" cy="729313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r 37"/>
          <p:cNvCxnSpPr>
            <a:endCxn id="30" idx="0"/>
          </p:cNvCxnSpPr>
          <p:nvPr/>
        </p:nvCxnSpPr>
        <p:spPr>
          <a:xfrm>
            <a:off x="6731540" y="3834924"/>
            <a:ext cx="3219988" cy="736140"/>
          </a:xfrm>
          <a:prstGeom prst="bentConnector2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7879404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MEDIR LA DIFERENCIA</a:t>
            </a:r>
            <a:endParaRPr lang="es-CO" b="1" dirty="0"/>
          </a:p>
        </p:txBody>
      </p:sp>
      <p:sp>
        <p:nvSpPr>
          <p:cNvPr id="53" name="CuadroTexto 52"/>
          <p:cNvSpPr txBox="1"/>
          <p:nvPr/>
        </p:nvSpPr>
        <p:spPr>
          <a:xfrm>
            <a:off x="805900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PREPARACIÓN DEL DATASET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4745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68308 -0.0706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54" y="-354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47695 -0.07061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41" y="-354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68308 0.0687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54" y="3426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417 L 0.47851 0.0678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1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8182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8182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8182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7" grpId="0" animBg="1"/>
      <p:bldP spid="28" grpId="0" animBg="1"/>
      <p:bldP spid="29" grpId="0" animBg="1"/>
      <p:bldP spid="30" grpId="0" animBg="1"/>
      <p:bldP spid="52" grpId="0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52674"/>
            <a:ext cx="10515600" cy="1325563"/>
          </a:xfrm>
        </p:spPr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/>
              <a:t>MIR: TONOS</a:t>
            </a:r>
            <a:endParaRPr lang="es-CO" dirty="0"/>
          </a:p>
        </p:txBody>
      </p:sp>
      <p:pic>
        <p:nvPicPr>
          <p:cNvPr id="9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2960" y="2918821"/>
            <a:ext cx="601629" cy="601629"/>
          </a:xfrm>
          <a:prstGeom prst="rect">
            <a:avLst/>
          </a:prstGeom>
        </p:spPr>
      </p:pic>
      <p:pic>
        <p:nvPicPr>
          <p:cNvPr id="11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2731" y="2870182"/>
            <a:ext cx="698905" cy="698905"/>
          </a:xfrm>
          <a:prstGeom prst="rect">
            <a:avLst/>
          </a:prstGeom>
        </p:spPr>
      </p:pic>
      <p:pic>
        <p:nvPicPr>
          <p:cNvPr id="12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2960" y="3834924"/>
            <a:ext cx="601629" cy="601629"/>
          </a:xfrm>
          <a:prstGeom prst="rect">
            <a:avLst/>
          </a:prstGeom>
        </p:spPr>
      </p:pic>
      <p:pic>
        <p:nvPicPr>
          <p:cNvPr id="13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2731" y="3786285"/>
            <a:ext cx="698905" cy="698905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142254" y="243121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 #</a:t>
            </a:r>
            <a:endParaRPr lang="es-CO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2391515" y="243121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</a:t>
            </a:r>
            <a:endParaRPr lang="es-CO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1142254" y="4571065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 #</a:t>
            </a:r>
            <a:endParaRPr lang="es-CO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2391514" y="4571064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sp>
        <p:nvSpPr>
          <p:cNvPr id="31" name="CuadroTexto 30"/>
          <p:cNvSpPr txBox="1"/>
          <p:nvPr/>
        </p:nvSpPr>
        <p:spPr>
          <a:xfrm>
            <a:off x="805900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PREPARACIÓN DEL DATASET</a:t>
            </a:r>
            <a:endParaRPr lang="es-CO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029201" y="2362453"/>
            <a:ext cx="591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 smtClean="0">
                <a:solidFill>
                  <a:srgbClr val="0070C0"/>
                </a:solidFill>
              </a:rPr>
              <a:t>FORMATO DE AUDIO: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16 Bit, 44100 Hz.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Mono.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Codificación WAV.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Nombrar los audios con el nombre de la clave correcta y añadir un ID: Ej. </a:t>
            </a:r>
            <a:r>
              <a:rPr lang="es-CO" b="1" dirty="0" smtClean="0">
                <a:solidFill>
                  <a:srgbClr val="0070C0"/>
                </a:solidFill>
              </a:rPr>
              <a:t>CMayor_ID.wav</a:t>
            </a:r>
          </a:p>
          <a:p>
            <a:pPr marL="342900" indent="-342900" algn="just">
              <a:buAutoNum type="arabicParenR"/>
            </a:pPr>
            <a:endParaRPr lang="es-CO" dirty="0"/>
          </a:p>
          <a:p>
            <a:pPr algn="just"/>
            <a:r>
              <a:rPr lang="es-CO" b="1" dirty="0" smtClean="0">
                <a:solidFill>
                  <a:srgbClr val="0070C0"/>
                </a:solidFill>
              </a:rPr>
              <a:t>COLLECCIÓN: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100  Piezas de audio renderizadas de MIDI (Sintetizador MIDI </a:t>
            </a:r>
            <a:r>
              <a:rPr lang="es-CO" i="1" dirty="0" smtClean="0"/>
              <a:t>Timidity</a:t>
            </a:r>
            <a:r>
              <a:rPr lang="es-CO" dirty="0" smtClean="0"/>
              <a:t>).</a:t>
            </a:r>
          </a:p>
          <a:p>
            <a:pPr marL="342900" indent="-342900" algn="just">
              <a:buAutoNum type="arabicParenR"/>
            </a:pPr>
            <a:r>
              <a:rPr lang="es-CO" dirty="0" smtClean="0"/>
              <a:t>Garantizar que durante los primeros 30 segundos se garantice la presencia de la clave antes de entrar a modulación de clave.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240" y="2342475"/>
            <a:ext cx="902200" cy="897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705152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8182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18182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8182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8182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993" y="1560432"/>
            <a:ext cx="902200" cy="897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EVALUACIÓN DE ALGORITMOS </a:t>
            </a:r>
            <a:r>
              <a:rPr lang="es-CO" dirty="0"/>
              <a:t>MIR: TONOS</a:t>
            </a:r>
            <a:endParaRPr lang="es-CO" dirty="0"/>
          </a:p>
        </p:txBody>
      </p:sp>
      <p:sp>
        <p:nvSpPr>
          <p:cNvPr id="8" name="Rectángulo redondeado 7"/>
          <p:cNvSpPr/>
          <p:nvPr/>
        </p:nvSpPr>
        <p:spPr>
          <a:xfrm>
            <a:off x="9470007" y="1944831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 #</a:t>
            </a:r>
            <a:endParaRPr lang="es-CO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8220748" y="1944831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B</a:t>
            </a:r>
            <a:endParaRPr lang="es-CO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9470006" y="4664589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 #</a:t>
            </a:r>
            <a:endParaRPr lang="es-CO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8220747" y="4664589"/>
            <a:ext cx="963039" cy="359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sp>
        <p:nvSpPr>
          <p:cNvPr id="27" name="Rectángulo redondeado 26"/>
          <p:cNvSpPr/>
          <p:nvPr/>
        </p:nvSpPr>
        <p:spPr>
          <a:xfrm>
            <a:off x="8220748" y="2431214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 #</a:t>
            </a:r>
            <a:endParaRPr lang="es-CO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9470009" y="2431214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A #</a:t>
            </a:r>
            <a:endParaRPr lang="es-CO" dirty="0"/>
          </a:p>
        </p:txBody>
      </p:sp>
      <p:sp>
        <p:nvSpPr>
          <p:cNvPr id="29" name="Rectángulo redondeado 28"/>
          <p:cNvSpPr/>
          <p:nvPr/>
        </p:nvSpPr>
        <p:spPr>
          <a:xfrm>
            <a:off x="8220748" y="4172230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9470008" y="4172229"/>
            <a:ext cx="963039" cy="3599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D</a:t>
            </a:r>
            <a:endParaRPr lang="es-CO" dirty="0"/>
          </a:p>
        </p:txBody>
      </p:sp>
      <p:sp>
        <p:nvSpPr>
          <p:cNvPr id="52" name="CuadroTexto 51"/>
          <p:cNvSpPr txBox="1"/>
          <p:nvPr/>
        </p:nvSpPr>
        <p:spPr>
          <a:xfrm>
            <a:off x="7918316" y="5442804"/>
            <a:ext cx="285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MEDIR LA DIFERENCIA</a:t>
            </a:r>
            <a:endParaRPr lang="es-C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0200382"/>
                  </p:ext>
                </p:extLst>
              </p:nvPr>
            </p:nvGraphicFramePr>
            <p:xfrm>
              <a:off x="1198896" y="2536477"/>
              <a:ext cx="541866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849"/>
                    <a:gridCol w="160781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RELACIÓN CON LA CLAVE</a:t>
                          </a:r>
                          <a:r>
                            <a:rPr lang="es-CO" baseline="0" dirty="0" smtClean="0"/>
                            <a:t> CORRECTA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PUNTOS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dirty="0" smtClean="0"/>
                            <a:t>)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Igual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1.0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Quinta perfecta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0.5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Relativa mayor/menor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0.3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Paralela mayor/menor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0.2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Otra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0.0</a:t>
                          </a:r>
                          <a:endParaRPr lang="es-CO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0200382"/>
                  </p:ext>
                </p:extLst>
              </p:nvPr>
            </p:nvGraphicFramePr>
            <p:xfrm>
              <a:off x="1198896" y="2536477"/>
              <a:ext cx="541866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849"/>
                    <a:gridCol w="160781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RELACIÓN CON LA CLAVE</a:t>
                          </a:r>
                          <a:r>
                            <a:rPr lang="es-CO" baseline="0" dirty="0" smtClean="0"/>
                            <a:t> CORRECTA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37500" t="-8197" r="-1515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Igual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1.0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Quinta perfecta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0.5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Relativa mayor/menor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0.3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Paralela mayor/menor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0.2</a:t>
                          </a:r>
                          <a:endParaRPr lang="es-CO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O" dirty="0" smtClean="0"/>
                            <a:t>Otra</a:t>
                          </a:r>
                          <a:endParaRPr lang="es-CO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dirty="0" smtClean="0"/>
                            <a:t>0.0</a:t>
                          </a:r>
                          <a:endParaRPr lang="es-CO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3291265" y="5238004"/>
                <a:ext cx="123392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O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265" y="5238004"/>
                <a:ext cx="1233928" cy="7789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7712138" y="2124792"/>
                <a:ext cx="439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138" y="2124792"/>
                <a:ext cx="43973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ángulo 30"/>
              <p:cNvSpPr/>
              <p:nvPr/>
            </p:nvSpPr>
            <p:spPr>
              <a:xfrm>
                <a:off x="10499398" y="2124792"/>
                <a:ext cx="445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1" name="Rectángu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398" y="2124792"/>
                <a:ext cx="44505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ángulo 32"/>
              <p:cNvSpPr/>
              <p:nvPr/>
            </p:nvSpPr>
            <p:spPr>
              <a:xfrm>
                <a:off x="7712138" y="4390292"/>
                <a:ext cx="445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3" name="Rectángul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138" y="4390292"/>
                <a:ext cx="44505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ángulo 34"/>
              <p:cNvSpPr/>
              <p:nvPr/>
            </p:nvSpPr>
            <p:spPr>
              <a:xfrm>
                <a:off x="10496736" y="4370837"/>
                <a:ext cx="445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5" name="Rectángulo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736" y="4370837"/>
                <a:ext cx="445057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lecha izquierda 6"/>
          <p:cNvSpPr/>
          <p:nvPr/>
        </p:nvSpPr>
        <p:spPr>
          <a:xfrm>
            <a:off x="6979429" y="3161069"/>
            <a:ext cx="879453" cy="8073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2" name="Conector recto de flecha 21"/>
          <p:cNvCxnSpPr>
            <a:stCxn id="52" idx="1"/>
            <a:endCxn id="5" idx="3"/>
          </p:cNvCxnSpPr>
          <p:nvPr/>
        </p:nvCxnSpPr>
        <p:spPr>
          <a:xfrm flipH="1">
            <a:off x="4525193" y="5627470"/>
            <a:ext cx="3393123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1" grpId="0"/>
      <p:bldP spid="33" grpId="0"/>
      <p:bldP spid="3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COMUNICACIÓN ENTRE MÓDULOS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2731851" y="3453968"/>
            <a:ext cx="2383277" cy="1342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ANÁLISIS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339520" y="3453968"/>
            <a:ext cx="2383277" cy="1342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SÍNTESIS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289" y="2464989"/>
            <a:ext cx="1067711" cy="888127"/>
          </a:xfrm>
          <a:prstGeom prst="rect">
            <a:avLst/>
          </a:prstGeom>
        </p:spPr>
      </p:pic>
      <p:pic>
        <p:nvPicPr>
          <p:cNvPr id="3074" name="Picture 2" descr="Resultado de imagen para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801" y="2464989"/>
            <a:ext cx="841375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c++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96" y="2378345"/>
            <a:ext cx="1203325" cy="83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617" y="2565035"/>
            <a:ext cx="956034" cy="792142"/>
          </a:xfrm>
          <a:prstGeom prst="rect">
            <a:avLst/>
          </a:prstGeom>
        </p:spPr>
      </p:pic>
      <p:sp>
        <p:nvSpPr>
          <p:cNvPr id="13" name="Flecha izquierda y derecha 12"/>
          <p:cNvSpPr/>
          <p:nvPr/>
        </p:nvSpPr>
        <p:spPr>
          <a:xfrm>
            <a:off x="5480398" y="3813892"/>
            <a:ext cx="1493851" cy="7003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82" name="Picture 10" descr="Resultado de imagen para OPEN SOUND CONTRO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7400" r="93400">
                        <a14:foregroundMark x1="44000" y1="39400" x2="44000" y2="39400"/>
                        <a14:foregroundMark x1="69400" y1="44200" x2="69400" y2="44200"/>
                        <a14:foregroundMark x1="10200" y1="67400" x2="10200" y2="67400"/>
                        <a14:foregroundMark x1="15400" y1="66000" x2="15400" y2="66000"/>
                        <a14:foregroundMark x1="20800" y1="67000" x2="20800" y2="67000"/>
                        <a14:foregroundMark x1="26400" y1="65600" x2="26400" y2="65600"/>
                        <a14:foregroundMark x1="34200" y1="65600" x2="34200" y2="65600"/>
                        <a14:foregroundMark x1="38800" y1="66400" x2="38800" y2="66400"/>
                        <a14:foregroundMark x1="44800" y1="66600" x2="44800" y2="66600"/>
                        <a14:foregroundMark x1="49800" y1="67000" x2="49800" y2="67000"/>
                        <a14:foregroundMark x1="54800" y1="67000" x2="54800" y2="67000"/>
                        <a14:foregroundMark x1="63000" y1="66600" x2="63000" y2="66600"/>
                        <a14:foregroundMark x1="67600" y1="67200" x2="67600" y2="67200"/>
                        <a14:foregroundMark x1="73200" y1="65800" x2="73200" y2="65800"/>
                        <a14:foregroundMark x1="79000" y1="65000" x2="79000" y2="65000"/>
                        <a14:foregroundMark x1="81800" y1="65600" x2="81800" y2="65600"/>
                        <a14:foregroundMark x1="84600" y1="66000" x2="84600" y2="66000"/>
                        <a14:foregroundMark x1="90000" y1="64800" x2="90000" y2="6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79" b="27040"/>
          <a:stretch/>
        </p:blipFill>
        <p:spPr bwMode="auto">
          <a:xfrm>
            <a:off x="5410331" y="4692621"/>
            <a:ext cx="1609074" cy="7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5844540" y="3027847"/>
            <a:ext cx="784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 smtClean="0"/>
              <a:t>?</a:t>
            </a:r>
            <a:endParaRPr lang="es-CO" sz="5400" b="1" dirty="0"/>
          </a:p>
        </p:txBody>
      </p:sp>
    </p:spTree>
    <p:extLst>
      <p:ext uri="{BB962C8B-B14F-4D97-AF65-F5344CB8AC3E}">
        <p14:creationId xmlns:p14="http://schemas.microsoft.com/office/powerpoint/2010/main" val="18065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67446" y="3225358"/>
            <a:ext cx="50745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dirty="0" err="1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u = </a:t>
            </a:r>
            <a:r>
              <a:rPr lang="es-CO" dirty="0" err="1">
                <a:solidFill>
                  <a:srgbClr val="000000"/>
                </a:solidFill>
                <a:latin typeface="Courier New" panose="02070309020205020404" pitchFamily="49" charset="0"/>
              </a:rPr>
              <a:t>udp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dirty="0">
                <a:solidFill>
                  <a:srgbClr val="A020F0"/>
                </a:solidFill>
                <a:latin typeface="Courier New" panose="02070309020205020404" pitchFamily="49" charset="0"/>
              </a:rPr>
              <a:t>'127.0.0.1'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,7000);  </a:t>
            </a:r>
          </a:p>
          <a:p>
            <a:r>
              <a:rPr lang="es-CO" dirty="0" err="1">
                <a:solidFill>
                  <a:srgbClr val="000000"/>
                </a:solidFill>
                <a:latin typeface="Courier New" panose="02070309020205020404" pitchFamily="49" charset="0"/>
              </a:rPr>
              <a:t>fopen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(u);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oscsend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(u,</a:t>
            </a:r>
            <a:r>
              <a:rPr 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'/test1'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A020F0"/>
                </a:solidFill>
                <a:latin typeface="Courier New" panose="02070309020205020404" pitchFamily="49" charset="0"/>
              </a:rPr>
              <a:t>'iii'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1, 2, 5);</a:t>
            </a:r>
          </a:p>
          <a:p>
            <a:r>
              <a:rPr lang="es-CO" dirty="0" err="1">
                <a:solidFill>
                  <a:srgbClr val="000000"/>
                </a:solidFill>
                <a:latin typeface="Courier New" panose="02070309020205020404" pitchFamily="49" charset="0"/>
              </a:rPr>
              <a:t>fclose</a:t>
            </a:r>
            <a:r>
              <a:rPr lang="es-CO" dirty="0">
                <a:solidFill>
                  <a:srgbClr val="000000"/>
                </a:solidFill>
                <a:latin typeface="Courier New" panose="02070309020205020404" pitchFamily="49" charset="0"/>
              </a:rPr>
              <a:t>(u);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1" y="2337231"/>
            <a:ext cx="1067711" cy="88812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520773" y="1798982"/>
            <a:ext cx="52334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err="1"/>
              <a:t>OscIn</a:t>
            </a:r>
            <a:r>
              <a:rPr lang="es-CO" sz="1200" dirty="0"/>
              <a:t> </a:t>
            </a:r>
            <a:r>
              <a:rPr lang="es-CO" sz="1200" dirty="0" err="1"/>
              <a:t>oin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me.args</a:t>
            </a:r>
            <a:r>
              <a:rPr lang="es-CO" sz="1200" dirty="0"/>
              <a:t>()) </a:t>
            </a:r>
            <a:endParaRPr lang="es-CO" sz="1200" dirty="0" smtClean="0"/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err="1" smtClean="0"/>
              <a:t>me.arg</a:t>
            </a:r>
            <a:r>
              <a:rPr lang="es-CO" sz="1200" dirty="0" smtClean="0"/>
              <a:t>(</a:t>
            </a:r>
            <a:r>
              <a:rPr lang="es-CO" sz="1200" dirty="0" smtClean="0">
                <a:solidFill>
                  <a:srgbClr val="FFC000"/>
                </a:solidFill>
              </a:rPr>
              <a:t>0</a:t>
            </a:r>
            <a:r>
              <a:rPr lang="es-CO" sz="1200" dirty="0"/>
              <a:t>) =&gt; </a:t>
            </a:r>
            <a:r>
              <a:rPr lang="es-CO" sz="1200" dirty="0" err="1">
                <a:solidFill>
                  <a:srgbClr val="FF0000"/>
                </a:solidFill>
              </a:rPr>
              <a:t>Std</a:t>
            </a:r>
            <a:r>
              <a:rPr lang="es-CO" sz="1200" dirty="0" err="1"/>
              <a:t>.atoi</a:t>
            </a:r>
            <a:r>
              <a:rPr lang="es-CO" sz="1200" dirty="0"/>
              <a:t> 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else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endParaRPr lang="es-CO" sz="1200" dirty="0" smtClean="0">
              <a:solidFill>
                <a:srgbClr val="00B0F0"/>
              </a:solidFill>
            </a:endParaRPr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smtClean="0">
                <a:solidFill>
                  <a:srgbClr val="FFC000"/>
                </a:solidFill>
              </a:rPr>
              <a:t>7000</a:t>
            </a:r>
            <a:r>
              <a:rPr lang="es-CO" sz="1200" dirty="0" smtClean="0"/>
              <a:t> </a:t>
            </a:r>
            <a:r>
              <a:rPr lang="es-CO" sz="1200" dirty="0"/>
              <a:t>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/>
              <a:t>oin.listenAll</a:t>
            </a:r>
            <a:r>
              <a:rPr lang="es-CO" sz="1200" dirty="0" smtClean="0"/>
              <a:t>();</a:t>
            </a:r>
            <a:endParaRPr lang="es-CO" sz="1200" dirty="0"/>
          </a:p>
          <a:p>
            <a:r>
              <a:rPr lang="es-CO" sz="1200" dirty="0" err="1"/>
              <a:t>OscMsg</a:t>
            </a:r>
            <a:r>
              <a:rPr lang="es-CO" sz="1200" dirty="0"/>
              <a:t> </a:t>
            </a:r>
            <a:r>
              <a:rPr lang="es-CO" sz="1200" dirty="0" err="1"/>
              <a:t>msg</a:t>
            </a:r>
            <a:r>
              <a:rPr lang="es-CO" sz="1200" dirty="0" smtClean="0"/>
              <a:t>;</a:t>
            </a:r>
            <a:endParaRPr lang="es-CO" sz="1200" dirty="0"/>
          </a:p>
          <a:p>
            <a:r>
              <a:rPr lang="es-CO" sz="1200" dirty="0" err="1">
                <a:solidFill>
                  <a:srgbClr val="00B0F0"/>
                </a:solidFill>
              </a:rPr>
              <a:t>while</a:t>
            </a:r>
            <a:r>
              <a:rPr lang="es-CO" sz="1200" dirty="0"/>
              <a:t>(</a:t>
            </a:r>
            <a:r>
              <a:rPr lang="es-CO" sz="1200" dirty="0">
                <a:solidFill>
                  <a:srgbClr val="00B0F0"/>
                </a:solidFill>
              </a:rPr>
              <a:t>true</a:t>
            </a:r>
            <a:r>
              <a:rPr lang="es-CO" sz="1200" dirty="0"/>
              <a:t>)</a:t>
            </a:r>
          </a:p>
          <a:p>
            <a:r>
              <a:rPr lang="es-CO" sz="1200" dirty="0"/>
              <a:t>{</a:t>
            </a:r>
          </a:p>
          <a:p>
            <a:r>
              <a:rPr lang="es-CO" sz="1200" dirty="0"/>
              <a:t>    </a:t>
            </a:r>
            <a:r>
              <a:rPr lang="es-CO" sz="1200" dirty="0" err="1"/>
              <a:t>oin</a:t>
            </a:r>
            <a:r>
              <a:rPr lang="es-CO" sz="1200" dirty="0"/>
              <a:t> =&gt; </a:t>
            </a:r>
            <a:r>
              <a:rPr lang="es-CO" sz="1200" dirty="0" err="1">
                <a:solidFill>
                  <a:srgbClr val="00B0F0"/>
                </a:solidFill>
              </a:rPr>
              <a:t>now</a:t>
            </a:r>
            <a:r>
              <a:rPr lang="es-CO" sz="1200" dirty="0"/>
              <a:t>;</a:t>
            </a:r>
          </a:p>
          <a:p>
            <a:r>
              <a:rPr lang="es-CO" sz="1200" dirty="0"/>
              <a:t>   </a:t>
            </a:r>
            <a:r>
              <a:rPr lang="es-CO" sz="1200" dirty="0" smtClean="0"/>
              <a:t> </a:t>
            </a:r>
            <a:r>
              <a:rPr lang="es-CO" sz="1200" dirty="0" err="1" smtClean="0">
                <a:solidFill>
                  <a:srgbClr val="00B0F0"/>
                </a:solidFill>
              </a:rPr>
              <a:t>while</a:t>
            </a:r>
            <a:r>
              <a:rPr lang="es-CO" sz="1200" dirty="0" smtClean="0"/>
              <a:t>(</a:t>
            </a:r>
            <a:r>
              <a:rPr lang="es-CO" sz="1200" dirty="0" err="1" smtClean="0"/>
              <a:t>oin.recv</a:t>
            </a:r>
            <a:r>
              <a:rPr lang="es-CO" sz="1200" dirty="0" smtClean="0"/>
              <a:t>(</a:t>
            </a:r>
            <a:r>
              <a:rPr lang="es-CO" sz="1200" dirty="0" err="1" smtClean="0"/>
              <a:t>msg</a:t>
            </a:r>
            <a:r>
              <a:rPr lang="es-CO" sz="1200" dirty="0"/>
              <a:t>))</a:t>
            </a:r>
          </a:p>
          <a:p>
            <a:r>
              <a:rPr lang="es-CO" sz="1200" dirty="0"/>
              <a:t>    {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msg.address</a:t>
            </a:r>
            <a:r>
              <a:rPr lang="es-CO" sz="1200" dirty="0"/>
              <a:t> &lt;= " </a:t>
            </a:r>
            <a:r>
              <a:rPr lang="es-CO" sz="1200" dirty="0" smtClean="0"/>
              <a:t>";     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valores[</a:t>
            </a:r>
            <a:r>
              <a:rPr lang="es-CO" sz="1200" dirty="0" err="1"/>
              <a:t>msg.numArgs</a:t>
            </a:r>
            <a:r>
              <a:rPr lang="es-CO" sz="1200" dirty="0"/>
              <a:t>()];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n++)</a:t>
            </a:r>
          </a:p>
          <a:p>
            <a:r>
              <a:rPr lang="es-CO" sz="1200" dirty="0"/>
              <a:t>        {</a:t>
            </a:r>
          </a:p>
          <a:p>
            <a:r>
              <a:rPr lang="es-CO" sz="1200" dirty="0"/>
              <a:t>            </a:t>
            </a:r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msg.typetag.charAt</a:t>
            </a:r>
            <a:r>
              <a:rPr lang="es-CO" sz="1200" dirty="0"/>
              <a:t>(n) == 'i</a:t>
            </a:r>
            <a:r>
              <a:rPr lang="es-CO" sz="1200" dirty="0" smtClean="0"/>
              <a:t>')</a:t>
            </a:r>
            <a:endParaRPr lang="es-CO" sz="1200" dirty="0"/>
          </a:p>
          <a:p>
            <a:r>
              <a:rPr lang="es-CO" sz="1200" dirty="0"/>
              <a:t>        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msg.getInt</a:t>
            </a:r>
            <a:r>
              <a:rPr lang="es-CO" sz="1200" dirty="0"/>
              <a:t>(n) &lt;= " </a:t>
            </a:r>
            <a:r>
              <a:rPr lang="es-CO" sz="1200" dirty="0" smtClean="0"/>
              <a:t>";   </a:t>
            </a:r>
            <a:r>
              <a:rPr lang="es-CO" sz="1200" dirty="0" err="1"/>
              <a:t>msg.getInt</a:t>
            </a:r>
            <a:r>
              <a:rPr lang="es-CO" sz="1200" dirty="0"/>
              <a:t>(n) =&gt; valores[n</a:t>
            </a:r>
            <a:r>
              <a:rPr lang="es-CO" sz="1200" dirty="0" smtClean="0"/>
              <a:t>];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smtClean="0"/>
              <a:t>} 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>
                <a:solidFill>
                  <a:srgbClr val="FF0000"/>
                </a:solidFill>
              </a:rPr>
              <a:t>IO</a:t>
            </a:r>
            <a:r>
              <a:rPr lang="es-CO" sz="1200" dirty="0"/>
              <a:t>.nl();  </a:t>
            </a:r>
            <a:r>
              <a:rPr lang="es-CO" sz="1200" dirty="0" smtClean="0"/>
              <a:t>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</a:t>
            </a:r>
            <a:r>
              <a:rPr lang="es-CO" sz="1200" dirty="0" smtClean="0"/>
              <a:t>++)</a:t>
            </a:r>
            <a:endParaRPr lang="es-CO" sz="1200" dirty="0"/>
          </a:p>
          <a:p>
            <a:r>
              <a:rPr lang="es-CO" sz="1200" dirty="0"/>
              <a:t>            &lt;&lt;&lt;valores[n</a:t>
            </a:r>
            <a:r>
              <a:rPr lang="es-CO" sz="1200" dirty="0" smtClean="0"/>
              <a:t>]&gt;&gt;&gt;;             </a:t>
            </a:r>
            <a:endParaRPr lang="es-CO" sz="1200" dirty="0"/>
          </a:p>
          <a:p>
            <a:r>
              <a:rPr lang="es-CO" sz="1200" dirty="0"/>
              <a:t>    }</a:t>
            </a:r>
          </a:p>
          <a:p>
            <a:r>
              <a:rPr lang="es-CO" sz="1200" dirty="0"/>
              <a:t>}</a:t>
            </a:r>
          </a:p>
          <a:p>
            <a:endParaRPr lang="es-CO" sz="1200" dirty="0"/>
          </a:p>
        </p:txBody>
      </p:sp>
      <p:sp>
        <p:nvSpPr>
          <p:cNvPr id="6" name="Rectángulo 5"/>
          <p:cNvSpPr/>
          <p:nvPr/>
        </p:nvSpPr>
        <p:spPr>
          <a:xfrm>
            <a:off x="273995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6250021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885" y="1989152"/>
            <a:ext cx="956034" cy="7921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005" y="5245735"/>
            <a:ext cx="1082231" cy="125809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67446" y="4061139"/>
            <a:ext cx="4884230" cy="348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/>
          <p:cNvCxnSpPr>
            <a:stCxn id="4" idx="0"/>
            <a:endCxn id="3" idx="2"/>
          </p:cNvCxnSpPr>
          <p:nvPr/>
        </p:nvCxnSpPr>
        <p:spPr>
          <a:xfrm flipV="1">
            <a:off x="3099121" y="4702686"/>
            <a:ext cx="5624" cy="543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COMUNICACIÓN ENTRE MÓDULOS</a:t>
            </a:r>
            <a:endParaRPr lang="es-CO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117" y="5072557"/>
            <a:ext cx="2490137" cy="1396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83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520773" y="1798982"/>
            <a:ext cx="52334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err="1"/>
              <a:t>OscIn</a:t>
            </a:r>
            <a:r>
              <a:rPr lang="es-CO" sz="1200" dirty="0"/>
              <a:t> </a:t>
            </a:r>
            <a:r>
              <a:rPr lang="es-CO" sz="1200" dirty="0" err="1"/>
              <a:t>oin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me.args</a:t>
            </a:r>
            <a:r>
              <a:rPr lang="es-CO" sz="1200" dirty="0"/>
              <a:t>()) </a:t>
            </a:r>
            <a:endParaRPr lang="es-CO" sz="1200" dirty="0" smtClean="0"/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err="1" smtClean="0"/>
              <a:t>me.arg</a:t>
            </a:r>
            <a:r>
              <a:rPr lang="es-CO" sz="1200" dirty="0" smtClean="0"/>
              <a:t>(</a:t>
            </a:r>
            <a:r>
              <a:rPr lang="es-CO" sz="1200" dirty="0" smtClean="0">
                <a:solidFill>
                  <a:srgbClr val="FFC000"/>
                </a:solidFill>
              </a:rPr>
              <a:t>0</a:t>
            </a:r>
            <a:r>
              <a:rPr lang="es-CO" sz="1200" dirty="0"/>
              <a:t>) =&gt; </a:t>
            </a:r>
            <a:r>
              <a:rPr lang="es-CO" sz="1200" dirty="0" err="1">
                <a:solidFill>
                  <a:srgbClr val="FF0000"/>
                </a:solidFill>
              </a:rPr>
              <a:t>Std</a:t>
            </a:r>
            <a:r>
              <a:rPr lang="es-CO" sz="1200" dirty="0" err="1"/>
              <a:t>.atoi</a:t>
            </a:r>
            <a:r>
              <a:rPr lang="es-CO" sz="1200" dirty="0"/>
              <a:t> 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else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endParaRPr lang="es-CO" sz="1200" dirty="0" smtClean="0">
              <a:solidFill>
                <a:srgbClr val="00B0F0"/>
              </a:solidFill>
            </a:endParaRPr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smtClean="0">
                <a:solidFill>
                  <a:srgbClr val="FFC000"/>
                </a:solidFill>
              </a:rPr>
              <a:t>7000</a:t>
            </a:r>
            <a:r>
              <a:rPr lang="es-CO" sz="1200" dirty="0" smtClean="0"/>
              <a:t> </a:t>
            </a:r>
            <a:r>
              <a:rPr lang="es-CO" sz="1200" dirty="0"/>
              <a:t>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/>
              <a:t>oin.listenAll</a:t>
            </a:r>
            <a:r>
              <a:rPr lang="es-CO" sz="1200" dirty="0" smtClean="0"/>
              <a:t>();</a:t>
            </a:r>
            <a:endParaRPr lang="es-CO" sz="1200" dirty="0"/>
          </a:p>
          <a:p>
            <a:r>
              <a:rPr lang="es-CO" sz="1200" dirty="0" err="1"/>
              <a:t>OscMsg</a:t>
            </a:r>
            <a:r>
              <a:rPr lang="es-CO" sz="1200" dirty="0"/>
              <a:t> </a:t>
            </a:r>
            <a:r>
              <a:rPr lang="es-CO" sz="1200" dirty="0" err="1"/>
              <a:t>msg</a:t>
            </a:r>
            <a:r>
              <a:rPr lang="es-CO" sz="1200" dirty="0" smtClean="0"/>
              <a:t>;</a:t>
            </a:r>
            <a:endParaRPr lang="es-CO" sz="1200" dirty="0"/>
          </a:p>
          <a:p>
            <a:r>
              <a:rPr lang="es-CO" sz="1200" dirty="0" err="1">
                <a:solidFill>
                  <a:srgbClr val="00B0F0"/>
                </a:solidFill>
              </a:rPr>
              <a:t>while</a:t>
            </a:r>
            <a:r>
              <a:rPr lang="es-CO" sz="1200" dirty="0"/>
              <a:t>(</a:t>
            </a:r>
            <a:r>
              <a:rPr lang="es-CO" sz="1200" dirty="0">
                <a:solidFill>
                  <a:srgbClr val="00B0F0"/>
                </a:solidFill>
              </a:rPr>
              <a:t>true</a:t>
            </a:r>
            <a:r>
              <a:rPr lang="es-CO" sz="1200" dirty="0"/>
              <a:t>)</a:t>
            </a:r>
          </a:p>
          <a:p>
            <a:r>
              <a:rPr lang="es-CO" sz="1200" dirty="0"/>
              <a:t>{</a:t>
            </a:r>
          </a:p>
          <a:p>
            <a:r>
              <a:rPr lang="es-CO" sz="1200" dirty="0"/>
              <a:t>    </a:t>
            </a:r>
            <a:r>
              <a:rPr lang="es-CO" sz="1200" dirty="0" err="1"/>
              <a:t>oin</a:t>
            </a:r>
            <a:r>
              <a:rPr lang="es-CO" sz="1200" dirty="0"/>
              <a:t> =&gt; </a:t>
            </a:r>
            <a:r>
              <a:rPr lang="es-CO" sz="1200" dirty="0" err="1">
                <a:solidFill>
                  <a:srgbClr val="00B0F0"/>
                </a:solidFill>
              </a:rPr>
              <a:t>now</a:t>
            </a:r>
            <a:r>
              <a:rPr lang="es-CO" sz="1200" dirty="0"/>
              <a:t>;</a:t>
            </a:r>
          </a:p>
          <a:p>
            <a:r>
              <a:rPr lang="es-CO" sz="1200" dirty="0"/>
              <a:t>   </a:t>
            </a:r>
            <a:r>
              <a:rPr lang="es-CO" sz="1200" dirty="0" smtClean="0"/>
              <a:t> </a:t>
            </a:r>
            <a:r>
              <a:rPr lang="es-CO" sz="1200" dirty="0" err="1" smtClean="0">
                <a:solidFill>
                  <a:srgbClr val="00B0F0"/>
                </a:solidFill>
              </a:rPr>
              <a:t>while</a:t>
            </a:r>
            <a:r>
              <a:rPr lang="es-CO" sz="1200" dirty="0" smtClean="0"/>
              <a:t>(</a:t>
            </a:r>
            <a:r>
              <a:rPr lang="es-CO" sz="1200" dirty="0" err="1" smtClean="0"/>
              <a:t>oin.recv</a:t>
            </a:r>
            <a:r>
              <a:rPr lang="es-CO" sz="1200" dirty="0" smtClean="0"/>
              <a:t>(</a:t>
            </a:r>
            <a:r>
              <a:rPr lang="es-CO" sz="1200" dirty="0" err="1" smtClean="0"/>
              <a:t>msg</a:t>
            </a:r>
            <a:r>
              <a:rPr lang="es-CO" sz="1200" dirty="0"/>
              <a:t>))</a:t>
            </a:r>
          </a:p>
          <a:p>
            <a:r>
              <a:rPr lang="es-CO" sz="1200" dirty="0"/>
              <a:t>    {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msg.address</a:t>
            </a:r>
            <a:r>
              <a:rPr lang="es-CO" sz="1200" dirty="0"/>
              <a:t> &lt;= " </a:t>
            </a:r>
            <a:r>
              <a:rPr lang="es-CO" sz="1200" dirty="0" smtClean="0"/>
              <a:t>";     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valores[</a:t>
            </a:r>
            <a:r>
              <a:rPr lang="es-CO" sz="1200" dirty="0" err="1"/>
              <a:t>msg.numArgs</a:t>
            </a:r>
            <a:r>
              <a:rPr lang="es-CO" sz="1200" dirty="0"/>
              <a:t>()];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n++)</a:t>
            </a:r>
          </a:p>
          <a:p>
            <a:r>
              <a:rPr lang="es-CO" sz="1200" dirty="0"/>
              <a:t>        {</a:t>
            </a:r>
          </a:p>
          <a:p>
            <a:r>
              <a:rPr lang="es-CO" sz="1200" dirty="0"/>
              <a:t>            </a:t>
            </a:r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msg.typetag.charAt</a:t>
            </a:r>
            <a:r>
              <a:rPr lang="es-CO" sz="1200" dirty="0"/>
              <a:t>(n) == 'i</a:t>
            </a:r>
            <a:r>
              <a:rPr lang="es-CO" sz="1200" dirty="0" smtClean="0"/>
              <a:t>')</a:t>
            </a:r>
            <a:endParaRPr lang="es-CO" sz="1200" dirty="0"/>
          </a:p>
          <a:p>
            <a:r>
              <a:rPr lang="es-CO" sz="1200" dirty="0"/>
              <a:t>        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msg.getInt</a:t>
            </a:r>
            <a:r>
              <a:rPr lang="es-CO" sz="1200" dirty="0"/>
              <a:t>(n) &lt;= " </a:t>
            </a:r>
            <a:r>
              <a:rPr lang="es-CO" sz="1200" dirty="0" smtClean="0"/>
              <a:t>";   </a:t>
            </a:r>
            <a:r>
              <a:rPr lang="es-CO" sz="1200" dirty="0" err="1"/>
              <a:t>msg.getInt</a:t>
            </a:r>
            <a:r>
              <a:rPr lang="es-CO" sz="1200" dirty="0"/>
              <a:t>(n) =&gt; valores[n</a:t>
            </a:r>
            <a:r>
              <a:rPr lang="es-CO" sz="1200" dirty="0" smtClean="0"/>
              <a:t>];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smtClean="0"/>
              <a:t>} 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>
                <a:solidFill>
                  <a:srgbClr val="FF0000"/>
                </a:solidFill>
              </a:rPr>
              <a:t>IO</a:t>
            </a:r>
            <a:r>
              <a:rPr lang="es-CO" sz="1200" dirty="0"/>
              <a:t>.nl();  </a:t>
            </a:r>
            <a:r>
              <a:rPr lang="es-CO" sz="1200" dirty="0" smtClean="0"/>
              <a:t>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</a:t>
            </a:r>
            <a:r>
              <a:rPr lang="es-CO" sz="1200" dirty="0" smtClean="0"/>
              <a:t>++)</a:t>
            </a:r>
            <a:endParaRPr lang="es-CO" sz="1200" dirty="0"/>
          </a:p>
          <a:p>
            <a:r>
              <a:rPr lang="es-CO" sz="1200" dirty="0"/>
              <a:t>            &lt;&lt;&lt;valores[n</a:t>
            </a:r>
            <a:r>
              <a:rPr lang="es-CO" sz="1200" dirty="0" smtClean="0"/>
              <a:t>]&gt;&gt;&gt;;             </a:t>
            </a:r>
            <a:endParaRPr lang="es-CO" sz="1200" dirty="0"/>
          </a:p>
          <a:p>
            <a:r>
              <a:rPr lang="es-CO" sz="1200" dirty="0"/>
              <a:t>    }</a:t>
            </a:r>
          </a:p>
          <a:p>
            <a:r>
              <a:rPr lang="es-CO" sz="1200" dirty="0"/>
              <a:t>}</a:t>
            </a:r>
          </a:p>
          <a:p>
            <a:endParaRPr lang="es-CO" sz="1200" dirty="0"/>
          </a:p>
        </p:txBody>
      </p:sp>
      <p:sp>
        <p:nvSpPr>
          <p:cNvPr id="6" name="Rectángulo 5"/>
          <p:cNvSpPr/>
          <p:nvPr/>
        </p:nvSpPr>
        <p:spPr>
          <a:xfrm>
            <a:off x="273995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6250021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885" y="1989152"/>
            <a:ext cx="956034" cy="79214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58315" y="2218551"/>
            <a:ext cx="552691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argparse</a:t>
            </a:r>
            <a:endParaRPr lang="es-CO" sz="1200" dirty="0">
              <a:solidFill>
                <a:srgbClr val="A020F0"/>
              </a:solidFill>
              <a:latin typeface="Courier New" panose="02070309020205020404" pitchFamily="49" charset="0"/>
            </a:endParaRPr>
          </a:p>
          <a:p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random</a:t>
            </a:r>
            <a:endParaRPr lang="es-CO" sz="1200" dirty="0">
              <a:solidFill>
                <a:srgbClr val="A020F0"/>
              </a:solidFill>
              <a:latin typeface="Courier New" panose="02070309020205020404" pitchFamily="49" charset="0"/>
            </a:endParaRPr>
          </a:p>
          <a:p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time</a:t>
            </a:r>
          </a:p>
          <a:p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pythonosc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import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osc_message_builder</a:t>
            </a:r>
            <a:endParaRPr lang="es-CO" sz="1200" dirty="0">
              <a:solidFill>
                <a:srgbClr val="A020F0"/>
              </a:solidFill>
              <a:latin typeface="Courier New" panose="02070309020205020404" pitchFamily="49" charset="0"/>
            </a:endParaRPr>
          </a:p>
          <a:p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from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pythonosc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import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A020F0"/>
                </a:solidFill>
                <a:latin typeface="Courier New" panose="02070309020205020404" pitchFamily="49" charset="0"/>
              </a:rPr>
              <a:t>udp_client</a:t>
            </a:r>
            <a:endParaRPr lang="es-CO" sz="1200" dirty="0">
              <a:solidFill>
                <a:srgbClr val="A020F0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__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__ == 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"__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__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parser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argparse.ArgumentParser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parser.add_argument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default=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127.0.0.1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help=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The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of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the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OSC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server")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parser.add_argument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--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port</a:t>
            </a:r>
            <a:r>
              <a:rPr lang="es-CO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default=7000,</a:t>
            </a:r>
            <a:endParaRPr lang="es-C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 help=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The port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the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OSC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server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listening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A020F0"/>
                </a:solidFill>
                <a:latin typeface="Courier New" panose="02070309020205020404" pitchFamily="49" charset="0"/>
              </a:rPr>
              <a:t>on")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args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parser.parse_args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client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udp_client.SimpleUDPClient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args.ip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args.port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CO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client.send_message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/test1</a:t>
            </a:r>
            <a:r>
              <a:rPr lang="es-CO" sz="12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"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1, 2, 5)</a:t>
            </a:r>
            <a:endParaRPr lang="es-C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Picture 2" descr="Resultado de imagen para PYTH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15" y="2218551"/>
            <a:ext cx="841375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COMUNICACIÓN ENTRE MÓDULOS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117" y="5072557"/>
            <a:ext cx="2490137" cy="1396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04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6520773" y="1798982"/>
            <a:ext cx="52334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err="1"/>
              <a:t>OscIn</a:t>
            </a:r>
            <a:r>
              <a:rPr lang="es-CO" sz="1200" dirty="0"/>
              <a:t> </a:t>
            </a:r>
            <a:r>
              <a:rPr lang="es-CO" sz="1200" dirty="0" err="1"/>
              <a:t>oin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me.args</a:t>
            </a:r>
            <a:r>
              <a:rPr lang="es-CO" sz="1200" dirty="0"/>
              <a:t>()) </a:t>
            </a:r>
            <a:endParaRPr lang="es-CO" sz="1200" dirty="0" smtClean="0"/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err="1" smtClean="0"/>
              <a:t>me.arg</a:t>
            </a:r>
            <a:r>
              <a:rPr lang="es-CO" sz="1200" dirty="0" smtClean="0"/>
              <a:t>(</a:t>
            </a:r>
            <a:r>
              <a:rPr lang="es-CO" sz="1200" dirty="0" smtClean="0">
                <a:solidFill>
                  <a:srgbClr val="FFC000"/>
                </a:solidFill>
              </a:rPr>
              <a:t>0</a:t>
            </a:r>
            <a:r>
              <a:rPr lang="es-CO" sz="1200" dirty="0"/>
              <a:t>) =&gt; </a:t>
            </a:r>
            <a:r>
              <a:rPr lang="es-CO" sz="1200" dirty="0" err="1">
                <a:solidFill>
                  <a:srgbClr val="FF0000"/>
                </a:solidFill>
              </a:rPr>
              <a:t>Std</a:t>
            </a:r>
            <a:r>
              <a:rPr lang="es-CO" sz="1200" dirty="0" err="1"/>
              <a:t>.atoi</a:t>
            </a:r>
            <a:r>
              <a:rPr lang="es-CO" sz="1200" dirty="0"/>
              <a:t> 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>
                <a:solidFill>
                  <a:srgbClr val="00B0F0"/>
                </a:solidFill>
              </a:rPr>
              <a:t>else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endParaRPr lang="es-CO" sz="1200" dirty="0" smtClean="0">
              <a:solidFill>
                <a:srgbClr val="00B0F0"/>
              </a:solidFill>
            </a:endParaRPr>
          </a:p>
          <a:p>
            <a:r>
              <a:rPr lang="es-CO" sz="1200" dirty="0"/>
              <a:t> </a:t>
            </a:r>
            <a:r>
              <a:rPr lang="es-CO" sz="1200" dirty="0" smtClean="0"/>
              <a:t>       </a:t>
            </a:r>
            <a:r>
              <a:rPr lang="es-CO" sz="1200" dirty="0" smtClean="0">
                <a:solidFill>
                  <a:srgbClr val="FFC000"/>
                </a:solidFill>
              </a:rPr>
              <a:t>7000</a:t>
            </a:r>
            <a:r>
              <a:rPr lang="es-CO" sz="1200" dirty="0" smtClean="0"/>
              <a:t> </a:t>
            </a:r>
            <a:r>
              <a:rPr lang="es-CO" sz="1200" dirty="0"/>
              <a:t>=&gt; </a:t>
            </a:r>
            <a:r>
              <a:rPr lang="es-CO" sz="1200" dirty="0" err="1"/>
              <a:t>oin.port</a:t>
            </a:r>
            <a:r>
              <a:rPr lang="es-CO" sz="1200" dirty="0"/>
              <a:t>;</a:t>
            </a:r>
          </a:p>
          <a:p>
            <a:r>
              <a:rPr lang="es-CO" sz="1200" dirty="0" err="1"/>
              <a:t>oin.listenAll</a:t>
            </a:r>
            <a:r>
              <a:rPr lang="es-CO" sz="1200" dirty="0" smtClean="0"/>
              <a:t>();</a:t>
            </a:r>
            <a:endParaRPr lang="es-CO" sz="1200" dirty="0"/>
          </a:p>
          <a:p>
            <a:r>
              <a:rPr lang="es-CO" sz="1200" dirty="0" err="1"/>
              <a:t>OscMsg</a:t>
            </a:r>
            <a:r>
              <a:rPr lang="es-CO" sz="1200" dirty="0"/>
              <a:t> </a:t>
            </a:r>
            <a:r>
              <a:rPr lang="es-CO" sz="1200" dirty="0" err="1"/>
              <a:t>msg</a:t>
            </a:r>
            <a:r>
              <a:rPr lang="es-CO" sz="1200" dirty="0" smtClean="0"/>
              <a:t>;</a:t>
            </a:r>
            <a:endParaRPr lang="es-CO" sz="1200" dirty="0"/>
          </a:p>
          <a:p>
            <a:r>
              <a:rPr lang="es-CO" sz="1200" dirty="0" err="1">
                <a:solidFill>
                  <a:srgbClr val="00B0F0"/>
                </a:solidFill>
              </a:rPr>
              <a:t>while</a:t>
            </a:r>
            <a:r>
              <a:rPr lang="es-CO" sz="1200" dirty="0"/>
              <a:t>(</a:t>
            </a:r>
            <a:r>
              <a:rPr lang="es-CO" sz="1200" dirty="0">
                <a:solidFill>
                  <a:srgbClr val="00B0F0"/>
                </a:solidFill>
              </a:rPr>
              <a:t>true</a:t>
            </a:r>
            <a:r>
              <a:rPr lang="es-CO" sz="1200" dirty="0"/>
              <a:t>)</a:t>
            </a:r>
          </a:p>
          <a:p>
            <a:r>
              <a:rPr lang="es-CO" sz="1200" dirty="0"/>
              <a:t>{</a:t>
            </a:r>
          </a:p>
          <a:p>
            <a:r>
              <a:rPr lang="es-CO" sz="1200" dirty="0"/>
              <a:t>    </a:t>
            </a:r>
            <a:r>
              <a:rPr lang="es-CO" sz="1200" dirty="0" err="1"/>
              <a:t>oin</a:t>
            </a:r>
            <a:r>
              <a:rPr lang="es-CO" sz="1200" dirty="0"/>
              <a:t> =&gt; </a:t>
            </a:r>
            <a:r>
              <a:rPr lang="es-CO" sz="1200" dirty="0" err="1">
                <a:solidFill>
                  <a:srgbClr val="00B0F0"/>
                </a:solidFill>
              </a:rPr>
              <a:t>now</a:t>
            </a:r>
            <a:r>
              <a:rPr lang="es-CO" sz="1200" dirty="0"/>
              <a:t>;</a:t>
            </a:r>
          </a:p>
          <a:p>
            <a:r>
              <a:rPr lang="es-CO" sz="1200" dirty="0"/>
              <a:t>   </a:t>
            </a:r>
            <a:r>
              <a:rPr lang="es-CO" sz="1200" dirty="0" smtClean="0"/>
              <a:t> </a:t>
            </a:r>
            <a:r>
              <a:rPr lang="es-CO" sz="1200" dirty="0" err="1" smtClean="0">
                <a:solidFill>
                  <a:srgbClr val="00B0F0"/>
                </a:solidFill>
              </a:rPr>
              <a:t>while</a:t>
            </a:r>
            <a:r>
              <a:rPr lang="es-CO" sz="1200" dirty="0" smtClean="0"/>
              <a:t>(</a:t>
            </a:r>
            <a:r>
              <a:rPr lang="es-CO" sz="1200" dirty="0" err="1" smtClean="0"/>
              <a:t>oin.recv</a:t>
            </a:r>
            <a:r>
              <a:rPr lang="es-CO" sz="1200" dirty="0" smtClean="0"/>
              <a:t>(</a:t>
            </a:r>
            <a:r>
              <a:rPr lang="es-CO" sz="1200" dirty="0" err="1" smtClean="0"/>
              <a:t>msg</a:t>
            </a:r>
            <a:r>
              <a:rPr lang="es-CO" sz="1200" dirty="0"/>
              <a:t>))</a:t>
            </a:r>
          </a:p>
          <a:p>
            <a:r>
              <a:rPr lang="es-CO" sz="1200" dirty="0"/>
              <a:t>    {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msg.address</a:t>
            </a:r>
            <a:r>
              <a:rPr lang="es-CO" sz="1200" dirty="0"/>
              <a:t> &lt;= " </a:t>
            </a:r>
            <a:r>
              <a:rPr lang="es-CO" sz="1200" dirty="0" smtClean="0"/>
              <a:t>";     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valores[</a:t>
            </a:r>
            <a:r>
              <a:rPr lang="es-CO" sz="1200" dirty="0" err="1"/>
              <a:t>msg.numArgs</a:t>
            </a:r>
            <a:r>
              <a:rPr lang="es-CO" sz="1200" dirty="0"/>
              <a:t>()];</a:t>
            </a:r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n++)</a:t>
            </a:r>
          </a:p>
          <a:p>
            <a:r>
              <a:rPr lang="es-CO" sz="1200" dirty="0"/>
              <a:t>        {</a:t>
            </a:r>
          </a:p>
          <a:p>
            <a:r>
              <a:rPr lang="es-CO" sz="1200" dirty="0"/>
              <a:t>            </a:t>
            </a:r>
            <a:r>
              <a:rPr lang="es-CO" sz="1200" dirty="0" err="1">
                <a:solidFill>
                  <a:srgbClr val="00B0F0"/>
                </a:solidFill>
              </a:rPr>
              <a:t>if</a:t>
            </a:r>
            <a:r>
              <a:rPr lang="es-CO" sz="1200" dirty="0"/>
              <a:t>(</a:t>
            </a:r>
            <a:r>
              <a:rPr lang="es-CO" sz="1200" dirty="0" err="1"/>
              <a:t>msg.typetag.charAt</a:t>
            </a:r>
            <a:r>
              <a:rPr lang="es-CO" sz="1200" dirty="0"/>
              <a:t>(n) == 'i</a:t>
            </a:r>
            <a:r>
              <a:rPr lang="es-CO" sz="1200" dirty="0" smtClean="0"/>
              <a:t>')</a:t>
            </a:r>
            <a:endParaRPr lang="es-CO" sz="1200" dirty="0"/>
          </a:p>
          <a:p>
            <a:r>
              <a:rPr lang="es-CO" sz="1200" dirty="0"/>
              <a:t>        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 err="1"/>
              <a:t>msg.getInt</a:t>
            </a:r>
            <a:r>
              <a:rPr lang="es-CO" sz="1200" dirty="0"/>
              <a:t>(n) &lt;= " </a:t>
            </a:r>
            <a:r>
              <a:rPr lang="es-CO" sz="1200" dirty="0" smtClean="0"/>
              <a:t>";   </a:t>
            </a:r>
            <a:r>
              <a:rPr lang="es-CO" sz="1200" dirty="0" err="1"/>
              <a:t>msg.getInt</a:t>
            </a:r>
            <a:r>
              <a:rPr lang="es-CO" sz="1200" dirty="0"/>
              <a:t>(n) =&gt; valores[n</a:t>
            </a:r>
            <a:r>
              <a:rPr lang="es-CO" sz="1200" dirty="0" smtClean="0"/>
              <a:t>];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smtClean="0"/>
              <a:t>} 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chout</a:t>
            </a:r>
            <a:r>
              <a:rPr lang="es-CO" sz="1200" dirty="0">
                <a:solidFill>
                  <a:srgbClr val="00B0F0"/>
                </a:solidFill>
              </a:rPr>
              <a:t> </a:t>
            </a:r>
            <a:r>
              <a:rPr lang="es-CO" sz="1200" dirty="0"/>
              <a:t>&lt;= </a:t>
            </a:r>
            <a:r>
              <a:rPr lang="es-CO" sz="1200" dirty="0">
                <a:solidFill>
                  <a:srgbClr val="FF0000"/>
                </a:solidFill>
              </a:rPr>
              <a:t>IO</a:t>
            </a:r>
            <a:r>
              <a:rPr lang="es-CO" sz="1200" dirty="0"/>
              <a:t>.nl();  </a:t>
            </a:r>
            <a:r>
              <a:rPr lang="es-CO" sz="1200" dirty="0" smtClean="0"/>
              <a:t>     </a:t>
            </a:r>
            <a:endParaRPr lang="es-CO" sz="1200" dirty="0"/>
          </a:p>
          <a:p>
            <a:r>
              <a:rPr lang="es-CO" sz="1200" dirty="0"/>
              <a:t>        </a:t>
            </a:r>
            <a:r>
              <a:rPr lang="es-CO" sz="1200" dirty="0" err="1">
                <a:solidFill>
                  <a:srgbClr val="00B0F0"/>
                </a:solidFill>
              </a:rPr>
              <a:t>for</a:t>
            </a:r>
            <a:r>
              <a:rPr lang="es-CO" sz="1200" dirty="0"/>
              <a:t>(</a:t>
            </a:r>
            <a:r>
              <a:rPr lang="es-CO" sz="1200" dirty="0" err="1">
                <a:solidFill>
                  <a:srgbClr val="00B0F0"/>
                </a:solidFill>
              </a:rPr>
              <a:t>int</a:t>
            </a:r>
            <a:r>
              <a:rPr lang="es-CO" sz="1200" dirty="0"/>
              <a:t> n; n &lt; </a:t>
            </a:r>
            <a:r>
              <a:rPr lang="es-CO" sz="1200" dirty="0" err="1"/>
              <a:t>msg.numArgs</a:t>
            </a:r>
            <a:r>
              <a:rPr lang="es-CO" sz="1200" dirty="0"/>
              <a:t>(); n</a:t>
            </a:r>
            <a:r>
              <a:rPr lang="es-CO" sz="1200" dirty="0" smtClean="0"/>
              <a:t>++)</a:t>
            </a:r>
            <a:endParaRPr lang="es-CO" sz="1200" dirty="0"/>
          </a:p>
          <a:p>
            <a:r>
              <a:rPr lang="es-CO" sz="1200" dirty="0"/>
              <a:t>            &lt;&lt;&lt;valores[n</a:t>
            </a:r>
            <a:r>
              <a:rPr lang="es-CO" sz="1200" dirty="0" smtClean="0"/>
              <a:t>]&gt;&gt;&gt;;             </a:t>
            </a:r>
            <a:endParaRPr lang="es-CO" sz="1200" dirty="0"/>
          </a:p>
          <a:p>
            <a:r>
              <a:rPr lang="es-CO" sz="1200" dirty="0"/>
              <a:t>    }</a:t>
            </a:r>
          </a:p>
          <a:p>
            <a:r>
              <a:rPr lang="es-CO" sz="1200" dirty="0"/>
              <a:t>}</a:t>
            </a:r>
          </a:p>
          <a:p>
            <a:endParaRPr lang="es-CO" sz="1200" dirty="0"/>
          </a:p>
        </p:txBody>
      </p:sp>
      <p:sp>
        <p:nvSpPr>
          <p:cNvPr id="6" name="Rectángulo 5"/>
          <p:cNvSpPr/>
          <p:nvPr/>
        </p:nvSpPr>
        <p:spPr>
          <a:xfrm>
            <a:off x="273995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6250021" y="1798982"/>
            <a:ext cx="5611238" cy="4815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885" y="1989152"/>
            <a:ext cx="956034" cy="792142"/>
          </a:xfrm>
          <a:prstGeom prst="rect">
            <a:avLst/>
          </a:prstGeom>
        </p:spPr>
      </p:pic>
      <p:pic>
        <p:nvPicPr>
          <p:cNvPr id="12" name="Picture 4" descr="Resultado de imagen para c++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746" y="1899536"/>
            <a:ext cx="1203325" cy="83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3167" r="97500">
                        <a14:foregroundMark x1="12833" y1="44667" x2="12833" y2="44667"/>
                        <a14:foregroundMark x1="13833" y1="53111" x2="13833" y2="53111"/>
                        <a14:foregroundMark x1="9000" y1="64667" x2="9000" y2="64667"/>
                        <a14:foregroundMark x1="5167" y1="65778" x2="5167" y2="65778"/>
                        <a14:foregroundMark x1="17333" y1="56000" x2="17333" y2="56000"/>
                        <a14:foregroundMark x1="21833" y1="56889" x2="21833" y2="56889"/>
                        <a14:foregroundMark x1="35667" y1="48000" x2="35667" y2="48000"/>
                        <a14:foregroundMark x1="62667" y1="50444" x2="62667" y2="50444"/>
                        <a14:foregroundMark x1="75333" y1="47556" x2="75333" y2="47556"/>
                        <a14:foregroundMark x1="86167" y1="47333" x2="86167" y2="47333"/>
                        <a14:foregroundMark x1="35333" y1="61556" x2="35333" y2="61556"/>
                        <a14:foregroundMark x1="39333" y1="62667" x2="39333" y2="62667"/>
                        <a14:foregroundMark x1="42000" y1="62889" x2="42000" y2="62889"/>
                        <a14:foregroundMark x1="45333" y1="62889" x2="45333" y2="62889"/>
                        <a14:foregroundMark x1="48000" y1="62889" x2="48000" y2="62889"/>
                        <a14:foregroundMark x1="51500" y1="63778" x2="51500" y2="63778"/>
                        <a14:foregroundMark x1="53167" y1="63556" x2="53167" y2="63556"/>
                        <a14:foregroundMark x1="57500" y1="61556" x2="57500" y2="61556"/>
                        <a14:foregroundMark x1="60667" y1="62889" x2="60667" y2="62889"/>
                        <a14:foregroundMark x1="63000" y1="61556" x2="63000" y2="61556"/>
                        <a14:foregroundMark x1="65500" y1="62222" x2="65500" y2="62222"/>
                        <a14:foregroundMark x1="67500" y1="58000" x2="67500" y2="58000"/>
                        <a14:foregroundMark x1="67167" y1="64444" x2="67167" y2="64444"/>
                        <a14:foregroundMark x1="71333" y1="62667" x2="71333" y2="62667"/>
                        <a14:foregroundMark x1="74333" y1="62444" x2="74333" y2="62444"/>
                        <a14:foregroundMark x1="82167" y1="62222" x2="82167" y2="62222"/>
                        <a14:foregroundMark x1="88000" y1="63111" x2="88000" y2="63111"/>
                        <a14:foregroundMark x1="89833" y1="64000" x2="89833" y2="64000"/>
                        <a14:foregroundMark x1="93000" y1="63778" x2="93000" y2="6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7" b="20986"/>
          <a:stretch/>
        </p:blipFill>
        <p:spPr bwMode="auto">
          <a:xfrm>
            <a:off x="4068716" y="5849361"/>
            <a:ext cx="1755493" cy="69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31871" y="2027985"/>
            <a:ext cx="54670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rgbClr val="B28C00"/>
                </a:solidFill>
                <a:latin typeface="Courier New" panose="02070309020205020404" pitchFamily="49" charset="0"/>
              </a:rPr>
              <a:t>#</a:t>
            </a:r>
            <a:r>
              <a:rPr lang="es-CO" sz="1200" dirty="0" err="1">
                <a:solidFill>
                  <a:srgbClr val="B28C00"/>
                </a:solidFill>
                <a:latin typeface="Courier New" panose="02070309020205020404" pitchFamily="49" charset="0"/>
              </a:rPr>
              <a:t>include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"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OscOutboundPacketStream.h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"</a:t>
            </a:r>
          </a:p>
          <a:p>
            <a:r>
              <a:rPr lang="es-CO" sz="1200" dirty="0">
                <a:solidFill>
                  <a:srgbClr val="B28C00"/>
                </a:solidFill>
                <a:latin typeface="Courier New" panose="02070309020205020404" pitchFamily="49" charset="0"/>
              </a:rPr>
              <a:t>#</a:t>
            </a:r>
            <a:r>
              <a:rPr lang="es-CO" sz="1200" dirty="0" err="1">
                <a:solidFill>
                  <a:srgbClr val="B28C00"/>
                </a:solidFill>
                <a:latin typeface="Courier New" panose="02070309020205020404" pitchFamily="49" charset="0"/>
              </a:rPr>
              <a:t>include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"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ip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UdpSocket.h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"</a:t>
            </a:r>
          </a:p>
          <a:p>
            <a:r>
              <a:rPr lang="es-CO" sz="1200" dirty="0">
                <a:solidFill>
                  <a:srgbClr val="B28C00"/>
                </a:solidFill>
                <a:latin typeface="Courier New" panose="02070309020205020404" pitchFamily="49" charset="0"/>
              </a:rPr>
              <a:t>#define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ADDRESS </a:t>
            </a:r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"127.0.0.1"</a:t>
            </a:r>
          </a:p>
          <a:p>
            <a:r>
              <a:rPr lang="es-CO" sz="1200" dirty="0">
                <a:solidFill>
                  <a:srgbClr val="B28C00"/>
                </a:solidFill>
                <a:latin typeface="Courier New" panose="02070309020205020404" pitchFamily="49" charset="0"/>
              </a:rPr>
              <a:t>#define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PORT 7000</a:t>
            </a:r>
          </a:p>
          <a:p>
            <a:r>
              <a:rPr lang="es-CO" sz="1200" dirty="0">
                <a:solidFill>
                  <a:srgbClr val="B28C00"/>
                </a:solidFill>
                <a:latin typeface="Courier New" panose="02070309020205020404" pitchFamily="49" charset="0"/>
              </a:rPr>
              <a:t>#define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OUTPUT_BUFFER_SIZE 1024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CO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main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s-CO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int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CO" sz="12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argv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[])</a:t>
            </a:r>
          </a:p>
          <a:p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s-CO" sz="12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endParaRPr lang="es-CO" sz="12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UdpTransmitSocket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transmitSocket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</a:t>
            </a:r>
            <a:r>
              <a:rPr lang="es-CO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IpEndpointName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(ADDRESS,PORT));</a:t>
            </a:r>
            <a:endParaRPr lang="es-C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 smtClean="0">
                <a:solidFill>
                  <a:srgbClr val="0000FF"/>
                </a:solidFill>
                <a:latin typeface="Courier New" panose="02070309020205020404" pitchFamily="49" charset="0"/>
              </a:rPr>
              <a:t>char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buffer[OUTPUT_BUFFER_SIZE];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OutboundPacketStream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p( 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buffer,OUTPUT_BUFFER_SIZE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 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BeginBundleImmediate</a:t>
            </a:r>
            <a:endParaRPr lang="es-C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BeginMessage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s-CO" sz="1200" dirty="0">
                <a:solidFill>
                  <a:srgbClr val="A020F0"/>
                </a:solidFill>
                <a:latin typeface="Courier New" panose="02070309020205020404" pitchFamily="49" charset="0"/>
              </a:rPr>
              <a:t>"/test1"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) 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1 &lt;&lt; 2 &lt;&lt; 5 &lt;&lt;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EndMessage</a:t>
            </a:r>
            <a:endParaRPr lang="es-CO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&lt;&lt;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osc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::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EndBundle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s-CO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CO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transmitSocket.Send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p.Data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(), </a:t>
            </a:r>
            <a:r>
              <a:rPr lang="es-CO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p.Size</a:t>
            </a:r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 );</a:t>
            </a:r>
          </a:p>
          <a:p>
            <a:r>
              <a:rPr lang="es-CO" sz="12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s-CO" sz="1200" dirty="0"/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 smtClean="0"/>
              <a:t>COMUNICACIÓN ENTRE MÓDULOS</a:t>
            </a:r>
            <a:endParaRPr lang="es-CO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117" y="5072557"/>
            <a:ext cx="2490137" cy="13964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13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0651" y="276785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CO" sz="8800" b="1" dirty="0" smtClean="0">
                <a:solidFill>
                  <a:srgbClr val="0070C0"/>
                </a:solidFill>
              </a:rPr>
              <a:t>COMENTARIOS FINALES</a:t>
            </a:r>
            <a:endParaRPr lang="es-CO" sz="8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BIBLIOGRAFÍA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6" y="1690688"/>
            <a:ext cx="8116207" cy="393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38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INTRODUCCIÓN </a:t>
            </a:r>
            <a:endParaRPr lang="es-CO" dirty="0"/>
          </a:p>
        </p:txBody>
      </p:sp>
      <p:pic>
        <p:nvPicPr>
          <p:cNvPr id="19" name="GUITARRALID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1750" y="2908300"/>
            <a:ext cx="1308100" cy="13081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7670800" y="2823686"/>
            <a:ext cx="4889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dirty="0" smtClean="0"/>
              <a:t>DETECCIÓN DE GENERO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SEGUIMIENTO DEL GOLPE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DETECCIÓN DE CLAVES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SEPARACIÓN DE FUENTES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/>
              <a:t>…</a:t>
            </a:r>
          </a:p>
        </p:txBody>
      </p:sp>
      <p:sp>
        <p:nvSpPr>
          <p:cNvPr id="23" name="Flecha derecha 22"/>
          <p:cNvSpPr/>
          <p:nvPr/>
        </p:nvSpPr>
        <p:spPr>
          <a:xfrm>
            <a:off x="5416550" y="3060700"/>
            <a:ext cx="1066800" cy="10033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CuadroTexto 23"/>
          <p:cNvSpPr txBox="1"/>
          <p:nvPr/>
        </p:nvSpPr>
        <p:spPr>
          <a:xfrm>
            <a:off x="3911600" y="508002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/>
              <a:t>MUSIC INFORMATION RETRIEVAL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9799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1818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INTRODUCCIÓN </a:t>
            </a:r>
            <a:endParaRPr lang="es-CO" dirty="0"/>
          </a:p>
        </p:txBody>
      </p:sp>
      <p:sp>
        <p:nvSpPr>
          <p:cNvPr id="24" name="CuadroTexto 23"/>
          <p:cNvSpPr txBox="1"/>
          <p:nvPr/>
        </p:nvSpPr>
        <p:spPr>
          <a:xfrm>
            <a:off x="3911600" y="5080020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 smtClean="0"/>
              <a:t>MUSIC INFORMATION RETRIEVAL</a:t>
            </a:r>
            <a:endParaRPr lang="es-CO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46" y="1524432"/>
            <a:ext cx="9077325" cy="34766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7" y="4249963"/>
            <a:ext cx="1857375" cy="790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100" y="4156364"/>
            <a:ext cx="1885950" cy="685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71650" y="2552442"/>
            <a:ext cx="2139950" cy="128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Resultado de imagen para shaz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76" y="2891660"/>
            <a:ext cx="2725231" cy="7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29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INTRODUCCIÓN </a:t>
            </a:r>
            <a:endParaRPr lang="es-CO" dirty="0"/>
          </a:p>
        </p:txBody>
      </p:sp>
      <p:sp>
        <p:nvSpPr>
          <p:cNvPr id="5" name="Rectángulo redondeado 4"/>
          <p:cNvSpPr/>
          <p:nvPr/>
        </p:nvSpPr>
        <p:spPr>
          <a:xfrm>
            <a:off x="2120900" y="2781300"/>
            <a:ext cx="2235200" cy="1409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SEGMENTACIÓN</a:t>
            </a:r>
            <a:endParaRPr lang="es-CO" sz="200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4902200" y="2781300"/>
            <a:ext cx="2235200" cy="1409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EXTRACCIÓN DE CARACTERÍSTICAS</a:t>
            </a:r>
            <a:endParaRPr lang="es-CO" sz="2000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683500" y="2781300"/>
            <a:ext cx="2235200" cy="1409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MACHINE LEARNING</a:t>
            </a:r>
            <a:endParaRPr lang="es-CO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2603500" y="1690688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AUDIO</a:t>
            </a:r>
            <a:endParaRPr lang="es-CO" dirty="0"/>
          </a:p>
        </p:txBody>
      </p:sp>
      <p:cxnSp>
        <p:nvCxnSpPr>
          <p:cNvPr id="10" name="Conector recto de flecha 9"/>
          <p:cNvCxnSpPr>
            <a:stCxn id="8" idx="2"/>
          </p:cNvCxnSpPr>
          <p:nvPr/>
        </p:nvCxnSpPr>
        <p:spPr>
          <a:xfrm>
            <a:off x="3238500" y="2060020"/>
            <a:ext cx="0" cy="568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5" idx="3"/>
            <a:endCxn id="6" idx="1"/>
          </p:cNvCxnSpPr>
          <p:nvPr/>
        </p:nvCxnSpPr>
        <p:spPr>
          <a:xfrm>
            <a:off x="4356100" y="3486150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3"/>
            <a:endCxn id="7" idx="1"/>
          </p:cNvCxnSpPr>
          <p:nvPr/>
        </p:nvCxnSpPr>
        <p:spPr>
          <a:xfrm>
            <a:off x="7137400" y="3486150"/>
            <a:ext cx="5461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924800" y="509694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INFORMACIÓN MUSICAL</a:t>
            </a:r>
            <a:endParaRPr lang="es-CO" dirty="0"/>
          </a:p>
        </p:txBody>
      </p:sp>
      <p:cxnSp>
        <p:nvCxnSpPr>
          <p:cNvPr id="17" name="Conector recto de flecha 16"/>
          <p:cNvCxnSpPr>
            <a:stCxn id="7" idx="2"/>
            <a:endCxn id="15" idx="0"/>
          </p:cNvCxnSpPr>
          <p:nvPr/>
        </p:nvCxnSpPr>
        <p:spPr>
          <a:xfrm>
            <a:off x="8801100" y="4191000"/>
            <a:ext cx="0" cy="905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2305050" y="4992171"/>
            <a:ext cx="3454400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 smtClean="0"/>
              <a:t>ARQUITECTURA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5854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1804737" y="17806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TONOS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6493042" y="1780673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GOLPES (BEAT)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1804736" y="4346803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ACORDES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6493042" y="4346802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ESCALAS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1612231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1</a:t>
            </a:r>
            <a:endParaRPr lang="es-CO" sz="2800" b="1" dirty="0"/>
          </a:p>
        </p:txBody>
      </p:sp>
      <p:sp>
        <p:nvSpPr>
          <p:cNvPr id="8" name="Elipse 7"/>
          <p:cNvSpPr/>
          <p:nvPr/>
        </p:nvSpPr>
        <p:spPr>
          <a:xfrm>
            <a:off x="6288504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2</a:t>
            </a:r>
            <a:endParaRPr lang="es-CO" sz="2800" b="1" dirty="0"/>
          </a:p>
        </p:txBody>
      </p:sp>
      <p:sp>
        <p:nvSpPr>
          <p:cNvPr id="9" name="Elipse 8"/>
          <p:cNvSpPr/>
          <p:nvPr/>
        </p:nvSpPr>
        <p:spPr>
          <a:xfrm>
            <a:off x="1612231" y="4225863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3</a:t>
            </a:r>
            <a:endParaRPr lang="es-CO" sz="2800" b="1" dirty="0"/>
          </a:p>
        </p:txBody>
      </p:sp>
      <p:sp>
        <p:nvSpPr>
          <p:cNvPr id="10" name="Elipse 9"/>
          <p:cNvSpPr/>
          <p:nvPr/>
        </p:nvSpPr>
        <p:spPr>
          <a:xfrm>
            <a:off x="6348661" y="4225863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4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29998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2328612" y="31903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TONOS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7016917" y="3190373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GOLPES (BEAT)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136106" y="30132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1</a:t>
            </a:r>
            <a:endParaRPr lang="es-CO" sz="2800" b="1" dirty="0"/>
          </a:p>
        </p:txBody>
      </p:sp>
      <p:sp>
        <p:nvSpPr>
          <p:cNvPr id="8" name="Elipse 7"/>
          <p:cNvSpPr/>
          <p:nvPr/>
        </p:nvSpPr>
        <p:spPr>
          <a:xfrm>
            <a:off x="6812379" y="30132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2</a:t>
            </a:r>
            <a:endParaRPr lang="es-CO" sz="28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629150" y="1690688"/>
            <a:ext cx="2844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 smtClean="0">
                <a:solidFill>
                  <a:schemeClr val="accent1">
                    <a:lumMod val="75000"/>
                  </a:schemeClr>
                </a:solidFill>
              </a:rPr>
              <a:t>FASE 1</a:t>
            </a:r>
            <a:endParaRPr lang="es-CO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1023687" y="17806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TONOS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831181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1</a:t>
            </a:r>
            <a:endParaRPr lang="es-CO" sz="28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507919" y="2281671"/>
            <a:ext cx="532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INTERVALOS MUSICALES: DIFERENCIA DE ALTURA (FRECUENCIA) ENTRE DOS NOTAS.</a:t>
            </a:r>
            <a:endParaRPr lang="es-CO" dirty="0"/>
          </a:p>
        </p:txBody>
      </p:sp>
      <p:pic>
        <p:nvPicPr>
          <p:cNvPr id="5124" name="Picture 4" descr="https://upload.wikimedia.org/wikipedia/commons/c/c6/5_c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84" y="3470137"/>
            <a:ext cx="2200275" cy="1181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838200" y="5298002"/>
            <a:ext cx="1082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Intervalo melódico de quinta justa ascendente a partir de 'do' Recibe el nombre de </a:t>
            </a:r>
            <a:r>
              <a:rPr lang="es-CO" b="0" i="1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quinta</a:t>
            </a:r>
            <a:r>
              <a:rPr lang="es-CO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porque hay una distancia de cinco grados entre las notas que lo forman (do y sol). Recibe el apelativo de </a:t>
            </a:r>
            <a:r>
              <a:rPr lang="es-CO" b="0" i="1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justa</a:t>
            </a:r>
            <a:r>
              <a:rPr lang="es-CO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porque hay una distancia de tres tonos y un semitono entre los sonidos que lo forman.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57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OBJETIVOS DE LA ASESORÍA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1023687" y="1780674"/>
            <a:ext cx="2995863" cy="16483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smtClean="0">
                <a:solidFill>
                  <a:schemeClr val="tx1"/>
                </a:solidFill>
              </a:rPr>
              <a:t>TONOS</a:t>
            </a:r>
            <a:endParaRPr lang="es-CO" sz="40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831181" y="1603584"/>
            <a:ext cx="661737" cy="643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1</a:t>
            </a:r>
            <a:endParaRPr lang="es-CO" sz="2800" b="1" dirty="0"/>
          </a:p>
        </p:txBody>
      </p:sp>
      <p:pic>
        <p:nvPicPr>
          <p:cNvPr id="1026" name="Picture 2" descr="https://upload.wikimedia.org/wikipedia/commons/thumb/2/25/ChromaFeatureCmajorScaleScoreAudioColor.png/1024px-ChromaFeatureCmajorScaleScoreAudio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90688"/>
            <a:ext cx="5365750" cy="46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21416" y="5190668"/>
            <a:ext cx="303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accent1">
                    <a:lumMod val="75000"/>
                  </a:schemeClr>
                </a:solidFill>
              </a:rPr>
              <a:t>CLAVE (KEY)</a:t>
            </a:r>
            <a:endParaRPr lang="es-CO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705475" y="1603584"/>
            <a:ext cx="5743575" cy="22635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5705475" y="3954254"/>
            <a:ext cx="5743575" cy="2518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921417" y="4163641"/>
            <a:ext cx="303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accent1">
                    <a:lumMod val="75000"/>
                  </a:schemeClr>
                </a:solidFill>
              </a:rPr>
              <a:t>CROMAGRAMA</a:t>
            </a:r>
            <a:endParaRPr lang="es-CO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lecha abajo 5"/>
          <p:cNvSpPr/>
          <p:nvPr/>
        </p:nvSpPr>
        <p:spPr>
          <a:xfrm>
            <a:off x="2208179" y="4748416"/>
            <a:ext cx="505838" cy="44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1129671" y="5775443"/>
            <a:ext cx="297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solidFill>
                  <a:srgbClr val="00B0F0"/>
                </a:solidFill>
              </a:rPr>
              <a:t>String</a:t>
            </a:r>
            <a:r>
              <a:rPr lang="es-CO" b="1" dirty="0" smtClean="0">
                <a:solidFill>
                  <a:srgbClr val="00B0F0"/>
                </a:solidFill>
              </a:rPr>
              <a:t>: </a:t>
            </a:r>
            <a:r>
              <a:rPr lang="es-CO" dirty="0" err="1" smtClean="0"/>
              <a:t>Array</a:t>
            </a:r>
            <a:r>
              <a:rPr lang="es-CO" dirty="0" smtClean="0"/>
              <a:t> de 8 bit [ASCII]</a:t>
            </a:r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53542" y="3845561"/>
            <a:ext cx="432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 smtClean="0">
                <a:solidFill>
                  <a:srgbClr val="00B0F0"/>
                </a:solidFill>
              </a:rPr>
              <a:t>Matrix</a:t>
            </a:r>
            <a:r>
              <a:rPr lang="es-CO" b="1" dirty="0" smtClean="0">
                <a:solidFill>
                  <a:srgbClr val="00B0F0"/>
                </a:solidFill>
              </a:rPr>
              <a:t>: </a:t>
            </a:r>
            <a:r>
              <a:rPr lang="es-CO" dirty="0" err="1" smtClean="0"/>
              <a:t>Array</a:t>
            </a:r>
            <a:r>
              <a:rPr lang="es-CO" dirty="0" smtClean="0"/>
              <a:t> 2D de 64 bit (</a:t>
            </a:r>
            <a:r>
              <a:rPr lang="es-CO" dirty="0" err="1" smtClean="0"/>
              <a:t>double</a:t>
            </a:r>
            <a:r>
              <a:rPr lang="es-CO" dirty="0" smtClean="0"/>
              <a:t>) [0, 1.0]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94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 animBg="1"/>
      <p:bldP spid="9" grpId="0"/>
      <p:bldP spid="6" grpId="0" animBg="1"/>
      <p:bldP spid="8" grpId="0"/>
      <p:bldP spid="13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1428</Words>
  <Application>Microsoft Office PowerPoint</Application>
  <PresentationFormat>Panorámica</PresentationFormat>
  <Paragraphs>333</Paragraphs>
  <Slides>28</Slides>
  <Notes>19</Notes>
  <HiddenSlides>2</HiddenSlides>
  <MMClips>17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CONTENIDO</vt:lpstr>
      <vt:lpstr>INTRODUCCIÓN </vt:lpstr>
      <vt:lpstr>INTRODUCCIÓN </vt:lpstr>
      <vt:lpstr>INTRODUCCIÓN </vt:lpstr>
      <vt:lpstr>OBJETIVOS DE LA ASESORÍA</vt:lpstr>
      <vt:lpstr>OBJETIVOS DE LA ASESORÍA</vt:lpstr>
      <vt:lpstr>OBJETIVOS DE LA ASESORÍA</vt:lpstr>
      <vt:lpstr>OBJETIVOS DE LA ASESORÍA</vt:lpstr>
      <vt:lpstr>OBJETIVOS DE LA ASESORÍA</vt:lpstr>
      <vt:lpstr>OBJETIVOS DE LA ASESORÍA</vt:lpstr>
      <vt:lpstr>SOFTWARE</vt:lpstr>
      <vt:lpstr>SOFTWARE</vt:lpstr>
      <vt:lpstr>SOFTWARE</vt:lpstr>
      <vt:lpstr>SOFTWARE</vt:lpstr>
      <vt:lpstr>EVALUACIÓN DE ALGORITMOS MIR: BEATS</vt:lpstr>
      <vt:lpstr>EVALUACIÓN DE ALGORITMOS MIR: BEATS</vt:lpstr>
      <vt:lpstr>EVALUACIÓN DE ALGORITMOS MIR: BEATS</vt:lpstr>
      <vt:lpstr>EVALUACIÓN DE ALGORITMOS MIR: BEATS</vt:lpstr>
      <vt:lpstr>EVALUACIÓN DE ALGORITMOS MIR: TONOS</vt:lpstr>
      <vt:lpstr>EVALUACIÓN DE ALGORITMOS MIR: TONOS</vt:lpstr>
      <vt:lpstr>EVALUACIÓN DE ALGORITMOS MIR: TONOS</vt:lpstr>
      <vt:lpstr>COMUNICACIÓN ENTRE MÓDULOS</vt:lpstr>
      <vt:lpstr>COMUNICACIÓN ENTRE MÓDULOS</vt:lpstr>
      <vt:lpstr>COMUNICACIÓN ENTRE MÓDULOS</vt:lpstr>
      <vt:lpstr>COMUNICACIÓN ENTRE MÓDULOS</vt:lpstr>
      <vt:lpstr>COMENTARIOS FINALES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Diego Ferrin Bolaños</dc:creator>
  <cp:lastModifiedBy>BIOS_1</cp:lastModifiedBy>
  <cp:revision>120</cp:revision>
  <dcterms:created xsi:type="dcterms:W3CDTF">2016-11-03T01:48:40Z</dcterms:created>
  <dcterms:modified xsi:type="dcterms:W3CDTF">2016-12-06T16:39:10Z</dcterms:modified>
</cp:coreProperties>
</file>